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3004800" cy="9753600"/>
  <p:notesSz cx="6858000" cy="9144000"/>
  <p:defaultTextStyle>
    <a:defPPr>
      <a:defRPr lang="es-E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anose="020B0500000000000000" pitchFamily="34" charset="0"/>
        <a:ea typeface="Helvetica Light" panose="020B0500000000000000" pitchFamily="34" charset="0"/>
        <a:cs typeface="Helvetica Light" panose="020B0500000000000000" pitchFamily="34" charset="0"/>
        <a:sym typeface="Helvetica Light" panose="020B0500000000000000" pitchFamily="34" charset="0"/>
      </a:defRPr>
    </a:lvl1pPr>
    <a:lvl2pPr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anose="020B0500000000000000" pitchFamily="34" charset="0"/>
        <a:ea typeface="Helvetica Light" panose="020B0500000000000000" pitchFamily="34" charset="0"/>
        <a:cs typeface="Helvetica Light" panose="020B0500000000000000" pitchFamily="34" charset="0"/>
        <a:sym typeface="Helvetica Light" panose="020B0500000000000000" pitchFamily="34" charset="0"/>
      </a:defRPr>
    </a:lvl2pPr>
    <a:lvl3pPr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anose="020B0500000000000000" pitchFamily="34" charset="0"/>
        <a:ea typeface="Helvetica Light" panose="020B0500000000000000" pitchFamily="34" charset="0"/>
        <a:cs typeface="Helvetica Light" panose="020B0500000000000000" pitchFamily="34" charset="0"/>
        <a:sym typeface="Helvetica Light" panose="020B0500000000000000" pitchFamily="34" charset="0"/>
      </a:defRPr>
    </a:lvl3pPr>
    <a:lvl4pPr indent="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anose="020B0500000000000000" pitchFamily="34" charset="0"/>
        <a:ea typeface="Helvetica Light" panose="020B0500000000000000" pitchFamily="34" charset="0"/>
        <a:cs typeface="Helvetica Light" panose="020B0500000000000000" pitchFamily="34" charset="0"/>
        <a:sym typeface="Helvetica Light" panose="020B0500000000000000" pitchFamily="34" charset="0"/>
      </a:defRPr>
    </a:lvl4pPr>
    <a:lvl5pPr indent="9144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anose="020B0500000000000000" pitchFamily="34" charset="0"/>
        <a:ea typeface="Helvetica Light" panose="020B0500000000000000" pitchFamily="34" charset="0"/>
        <a:cs typeface="Helvetica Light" panose="020B0500000000000000" pitchFamily="34" charset="0"/>
        <a:sym typeface="Helvetica Light" panose="020B0500000000000000" pitchFamily="34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panose="020B0500000000000000" pitchFamily="34" charset="0"/>
        <a:ea typeface="Helvetica Light" panose="020B0500000000000000" pitchFamily="34" charset="0"/>
        <a:cs typeface="Helvetica Light" panose="020B0500000000000000" pitchFamily="34" charset="0"/>
        <a:sym typeface="Helvetica Light" panose="020B0500000000000000" pitchFamily="34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panose="020B0500000000000000" pitchFamily="34" charset="0"/>
        <a:ea typeface="Helvetica Light" panose="020B0500000000000000" pitchFamily="34" charset="0"/>
        <a:cs typeface="Helvetica Light" panose="020B0500000000000000" pitchFamily="34" charset="0"/>
        <a:sym typeface="Helvetica Light" panose="020B0500000000000000" pitchFamily="34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panose="020B0500000000000000" pitchFamily="34" charset="0"/>
        <a:ea typeface="Helvetica Light" panose="020B0500000000000000" pitchFamily="34" charset="0"/>
        <a:cs typeface="Helvetica Light" panose="020B0500000000000000" pitchFamily="34" charset="0"/>
        <a:sym typeface="Helvetica Light" panose="020B0500000000000000" pitchFamily="34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panose="020B0500000000000000" pitchFamily="34" charset="0"/>
        <a:ea typeface="Helvetica Light" panose="020B0500000000000000" pitchFamily="34" charset="0"/>
        <a:cs typeface="Helvetica Light" panose="020B0500000000000000" pitchFamily="34" charset="0"/>
        <a:sym typeface="Helvetica Light" panose="020B0500000000000000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80" y="9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5039B865-CABE-4642-9570-58E280F9F7F7}"/>
              </a:ext>
            </a:extLst>
          </p:cNvPr>
          <p:cNvSpPr>
            <a:spLocks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5BC3EAE9-7986-42BA-87A6-BABD979FEE4B}"/>
              </a:ext>
            </a:extLst>
          </p:cNvPr>
          <p:cNvSpPr>
            <a:spLocks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>
                <a:sym typeface="Lucida Grande" charset="0"/>
              </a:rPr>
              <a:t>Click to edit Master text styles</a:t>
            </a:r>
          </a:p>
          <a:p>
            <a:pPr lvl="1"/>
            <a:r>
              <a:rPr lang="es-ES" altLang="es-ES">
                <a:sym typeface="Lucida Grande" charset="0"/>
              </a:rPr>
              <a:t>Second level</a:t>
            </a:r>
          </a:p>
          <a:p>
            <a:pPr lvl="2"/>
            <a:r>
              <a:rPr lang="es-ES" altLang="es-ES">
                <a:sym typeface="Lucida Grande" charset="0"/>
              </a:rPr>
              <a:t>Third level</a:t>
            </a:r>
          </a:p>
          <a:p>
            <a:pPr lvl="3"/>
            <a:r>
              <a:rPr lang="es-ES" altLang="es-ES">
                <a:sym typeface="Lucida Grande" charset="0"/>
              </a:rPr>
              <a:t>Fourth level</a:t>
            </a:r>
          </a:p>
          <a:p>
            <a:pPr lvl="4"/>
            <a:r>
              <a:rPr lang="es-ES" altLang="es-ES">
                <a:sym typeface="Lucida Grand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1pPr>
    <a:lvl2pPr indent="228600" algn="l" defTabSz="457200" rtl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2pPr>
    <a:lvl3pPr indent="457200" algn="l" defTabSz="457200" rtl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3pPr>
    <a:lvl4pPr indent="685800" algn="l" defTabSz="457200" rtl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4pPr>
    <a:lvl5pPr indent="914400" algn="l" defTabSz="457200" rtl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D9579-0BAB-483F-8D78-88153C023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66D905-19D1-4735-9D57-D10F0E1EA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6CF7CD-C64F-49EC-A309-9D97098B39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603977-62A8-4B67-AD36-4ED661AC8D2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9014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4367A-D28A-4069-A8F4-C461F2E4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240408-EAD8-41B5-BD5B-76E5FBC01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AEB08-41CB-4AA5-9C46-8DC75DAAF8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323627-B442-4210-9EED-13457B1F95E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1328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EA00EEA-F38F-4450-9489-C99718934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77350" y="444500"/>
            <a:ext cx="2774950" cy="84455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9078A4-2CF4-4240-ABD6-51719CC12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444500"/>
            <a:ext cx="8172450" cy="84455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5DB8EF-58A9-4A82-9319-7EBBD807A9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72F2BB-D26A-43D8-B4E2-507C4F40C21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1872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017DF-2E33-49AE-920E-432D7952B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2C0FC7-F775-4410-8EA2-7F633ABA0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EF857A-CF9B-4B60-9DDC-DE9E9C6F25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CAEEA-2D9B-453B-9797-80F43B613CE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3331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88849-56EE-4D20-8A93-A1847080D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CE07A4-596B-4166-AE27-9B74206E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CBE3397-E960-46C3-A613-F9F9ECA42E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691F62-3505-43F5-9E70-540EA6A4882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1996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D922B-278C-47CD-B2C2-BFC752CC7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B666D1-C12A-4FF1-A83D-3A8B7A0698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603500"/>
            <a:ext cx="5473700" cy="6286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74C889-50C1-4260-8630-80A576A6E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603500"/>
            <a:ext cx="5473700" cy="6286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6BDCB8-C62E-4700-A8C9-F993F5607C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8249C8-E7E5-424A-8895-79748191E05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3641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311C0-49C7-485D-B8EC-6273F6919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8A088E-C45C-4E4A-BF28-642042954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5768D6-E546-4A24-AC3A-9C21B76D8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6B8CB9-96A8-4CD8-9523-AEDE35BD8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43F727-5E2D-4D77-AC78-66516AE4C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ED48D5-2307-452A-924E-8DA3889B14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DBBD3A-4B8C-4E33-93D4-AFEEC97D0EE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842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BA5DE8-A3B4-4480-AA33-37215967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5B3547C-B74C-4200-A952-A42DF87BB3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6CABF9-44C2-4BED-AECE-F30C119155B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232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9396023-2626-47C8-8134-3A15E67A41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831ADD-8590-49A7-8E46-7E6FD1B17A0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2786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6C9FB-E6AA-470D-9490-4BC110C3D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848E12-FFAD-4251-A41E-8A28CE318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5DCB1E-1BDC-4861-8D5F-1BB819153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57E521-F40C-4B29-9540-94021C272F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818CC2-43FF-44FF-A8FA-3E5ABA589BA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4352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6B4F9-4469-4216-8035-E859984E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955C41-0C15-4876-A9B1-986E7BADB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50B2E8-ABE4-4A5D-9A20-AFC446DFA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70DF85C-C48D-4899-B2D2-695C493565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6A70AA-6557-48B9-99D8-697A118FCBA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1836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C4BBA31E-25D0-4B64-B155-71C6AD36B029}"/>
              </a:ext>
            </a:extLst>
          </p:cNvPr>
          <p:cNvSpPr>
            <a:spLocks/>
          </p:cNvSpPr>
          <p:nvPr>
            <p:ph type="title"/>
          </p:nvPr>
        </p:nvSpPr>
        <p:spPr bwMode="auto">
          <a:xfrm>
            <a:off x="952500" y="444500"/>
            <a:ext cx="110998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>
                <a:sym typeface="Helvetica Light" panose="020B0500000000000000" pitchFamily="34" charset="0"/>
              </a:rPr>
              <a:t>Click to edit Master title style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4AB92C6A-86B6-4924-ADE2-9B9EF1C2558D}"/>
              </a:ext>
            </a:extLst>
          </p:cNvPr>
          <p:cNvSpPr>
            <a:spLocks/>
          </p:cNvSpPr>
          <p:nvPr>
            <p:ph type="body" idx="1"/>
          </p:nvPr>
        </p:nvSpPr>
        <p:spPr bwMode="auto">
          <a:xfrm>
            <a:off x="952500" y="2603500"/>
            <a:ext cx="1109980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>
                <a:sym typeface="Helvetica Light" panose="020B0500000000000000" pitchFamily="34" charset="0"/>
              </a:rPr>
              <a:t>Click to edit Master text styles</a:t>
            </a:r>
          </a:p>
          <a:p>
            <a:pPr lvl="1"/>
            <a:r>
              <a:rPr lang="es-ES" altLang="es-ES">
                <a:sym typeface="Helvetica Light" panose="020B0500000000000000" pitchFamily="34" charset="0"/>
              </a:rPr>
              <a:t>Second level</a:t>
            </a:r>
          </a:p>
          <a:p>
            <a:pPr lvl="2"/>
            <a:r>
              <a:rPr lang="es-ES" altLang="es-ES">
                <a:sym typeface="Helvetica Light" panose="020B0500000000000000" pitchFamily="34" charset="0"/>
              </a:rPr>
              <a:t>Third level</a:t>
            </a:r>
          </a:p>
          <a:p>
            <a:pPr lvl="3"/>
            <a:r>
              <a:rPr lang="es-ES" altLang="es-ES">
                <a:sym typeface="Helvetica Light" panose="020B0500000000000000" pitchFamily="34" charset="0"/>
              </a:rPr>
              <a:t>Fourth level</a:t>
            </a:r>
          </a:p>
          <a:p>
            <a:pPr lvl="4"/>
            <a:r>
              <a:rPr lang="es-ES" altLang="es-ES">
                <a:sym typeface="Helvetica Light" panose="020B0500000000000000" pitchFamily="34" charset="0"/>
              </a:rPr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5E715C-85B8-4BFC-8D58-EC150ECDA17B}"/>
              </a:ext>
            </a:extLst>
          </p:cNvPr>
          <p:cNvSpPr>
            <a:spLocks/>
          </p:cNvSpPr>
          <p:nvPr>
            <p:ph type="sldNum" sz="quarter" idx="2"/>
          </p:nvPr>
        </p:nvSpPr>
        <p:spPr bwMode="auto">
          <a:xfrm>
            <a:off x="6310313" y="9251950"/>
            <a:ext cx="3698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48DB3267-4946-4AB6-9E92-00AEF7B5190B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8000" kern="1200">
          <a:solidFill>
            <a:srgbClr val="000000"/>
          </a:solidFill>
          <a:latin typeface="+mj-lt"/>
          <a:ea typeface="+mj-ea"/>
          <a:cs typeface="+mj-cs"/>
          <a:sym typeface="Helvetica Light" panose="020B0500000000000000" pitchFamily="34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panose="020B0500000000000000" pitchFamily="34" charset="0"/>
          <a:ea typeface="Helvetica Light" panose="020B0500000000000000" pitchFamily="34" charset="0"/>
          <a:cs typeface="Helvetica Light" panose="020B0500000000000000" pitchFamily="34" charset="0"/>
          <a:sym typeface="Helvetica Light" panose="020B0500000000000000" pitchFamily="34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panose="020B0500000000000000" pitchFamily="34" charset="0"/>
          <a:ea typeface="Helvetica Light" panose="020B0500000000000000" pitchFamily="34" charset="0"/>
          <a:cs typeface="Helvetica Light" panose="020B0500000000000000" pitchFamily="34" charset="0"/>
          <a:sym typeface="Helvetica Light" panose="020B0500000000000000" pitchFamily="34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panose="020B0500000000000000" pitchFamily="34" charset="0"/>
          <a:ea typeface="Helvetica Light" panose="020B0500000000000000" pitchFamily="34" charset="0"/>
          <a:cs typeface="Helvetica Light" panose="020B0500000000000000" pitchFamily="34" charset="0"/>
          <a:sym typeface="Helvetica Light" panose="020B0500000000000000" pitchFamily="34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panose="020B0500000000000000" pitchFamily="34" charset="0"/>
          <a:ea typeface="Helvetica Light" panose="020B0500000000000000" pitchFamily="34" charset="0"/>
          <a:cs typeface="Helvetica Light" panose="020B0500000000000000" pitchFamily="34" charset="0"/>
          <a:sym typeface="Helvetica Light" panose="020B0500000000000000" pitchFamily="34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panose="020B0500000000000000" pitchFamily="34" charset="0"/>
          <a:ea typeface="Helvetica Light" panose="020B0500000000000000" pitchFamily="34" charset="0"/>
          <a:cs typeface="Helvetica Light" panose="020B0500000000000000" pitchFamily="34" charset="0"/>
          <a:sym typeface="Helvetica Light" panose="020B0500000000000000" pitchFamily="34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panose="020B0500000000000000" pitchFamily="34" charset="0"/>
          <a:ea typeface="Helvetica Light" panose="020B0500000000000000" pitchFamily="34" charset="0"/>
          <a:cs typeface="Helvetica Light" panose="020B0500000000000000" pitchFamily="34" charset="0"/>
          <a:sym typeface="Helvetica Light" panose="020B0500000000000000" pitchFamily="34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panose="020B0500000000000000" pitchFamily="34" charset="0"/>
          <a:ea typeface="Helvetica Light" panose="020B0500000000000000" pitchFamily="34" charset="0"/>
          <a:cs typeface="Helvetica Light" panose="020B0500000000000000" pitchFamily="34" charset="0"/>
          <a:sym typeface="Helvetica Light" panose="020B0500000000000000" pitchFamily="34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panose="020B0500000000000000" pitchFamily="34" charset="0"/>
          <a:ea typeface="Helvetica Light" panose="020B0500000000000000" pitchFamily="34" charset="0"/>
          <a:cs typeface="Helvetica Light" panose="020B0500000000000000" pitchFamily="34" charset="0"/>
          <a:sym typeface="Helvetica Light" panose="020B0500000000000000" pitchFamily="34" charset="0"/>
        </a:defRPr>
      </a:lvl9pPr>
    </p:titleStyle>
    <p:bodyStyle>
      <a:lvl1pPr marL="444500" indent="-444500" algn="l" defTabSz="584200" rtl="0" fontAlgn="base" hangingPunct="0">
        <a:spcBef>
          <a:spcPts val="4200"/>
        </a:spcBef>
        <a:spcAft>
          <a:spcPct val="0"/>
        </a:spcAft>
        <a:buSzPct val="75000"/>
        <a:buChar char="•"/>
        <a:defRPr sz="3600" kern="1200">
          <a:solidFill>
            <a:srgbClr val="000000"/>
          </a:solidFill>
          <a:latin typeface="+mn-lt"/>
          <a:ea typeface="+mn-ea"/>
          <a:cs typeface="+mn-cs"/>
          <a:sym typeface="Helvetica Light" panose="020B0500000000000000" pitchFamily="34" charset="0"/>
        </a:defRPr>
      </a:lvl1pPr>
      <a:lvl2pPr marL="889000" indent="-444500" algn="l" defTabSz="584200" rtl="0" fontAlgn="base" hangingPunct="0">
        <a:spcBef>
          <a:spcPts val="4200"/>
        </a:spcBef>
        <a:spcAft>
          <a:spcPct val="0"/>
        </a:spcAft>
        <a:buSzPct val="75000"/>
        <a:buChar char="•"/>
        <a:defRPr sz="3600" kern="1200">
          <a:solidFill>
            <a:srgbClr val="000000"/>
          </a:solidFill>
          <a:latin typeface="+mn-lt"/>
          <a:ea typeface="+mn-ea"/>
          <a:cs typeface="+mn-cs"/>
          <a:sym typeface="Helvetica Light" panose="020B0500000000000000" pitchFamily="34" charset="0"/>
        </a:defRPr>
      </a:lvl2pPr>
      <a:lvl3pPr marL="1333500" indent="-444500" algn="l" defTabSz="584200" rtl="0" fontAlgn="base" hangingPunct="0">
        <a:spcBef>
          <a:spcPts val="4200"/>
        </a:spcBef>
        <a:spcAft>
          <a:spcPct val="0"/>
        </a:spcAft>
        <a:buSzPct val="75000"/>
        <a:buChar char="•"/>
        <a:defRPr sz="3600" kern="1200">
          <a:solidFill>
            <a:srgbClr val="000000"/>
          </a:solidFill>
          <a:latin typeface="+mn-lt"/>
          <a:ea typeface="+mn-ea"/>
          <a:cs typeface="+mn-cs"/>
          <a:sym typeface="Helvetica Light" panose="020B0500000000000000" pitchFamily="34" charset="0"/>
        </a:defRPr>
      </a:lvl3pPr>
      <a:lvl4pPr marL="1778000" indent="-444500" algn="l" defTabSz="584200" rtl="0" fontAlgn="base" hangingPunct="0">
        <a:spcBef>
          <a:spcPts val="4200"/>
        </a:spcBef>
        <a:spcAft>
          <a:spcPct val="0"/>
        </a:spcAft>
        <a:buSzPct val="75000"/>
        <a:buChar char="•"/>
        <a:defRPr sz="3600" kern="1200">
          <a:solidFill>
            <a:srgbClr val="000000"/>
          </a:solidFill>
          <a:latin typeface="+mn-lt"/>
          <a:ea typeface="+mn-ea"/>
          <a:cs typeface="+mn-cs"/>
          <a:sym typeface="Helvetica Light" panose="020B0500000000000000" pitchFamily="34" charset="0"/>
        </a:defRPr>
      </a:lvl4pPr>
      <a:lvl5pPr marL="2222500" indent="-444500" algn="l" defTabSz="584200" rtl="0" fontAlgn="base" hangingPunct="0">
        <a:spcBef>
          <a:spcPts val="4200"/>
        </a:spcBef>
        <a:spcAft>
          <a:spcPct val="0"/>
        </a:spcAft>
        <a:buSzPct val="75000"/>
        <a:buChar char="•"/>
        <a:defRPr sz="3600" kern="1200">
          <a:solidFill>
            <a:srgbClr val="000000"/>
          </a:solidFill>
          <a:latin typeface="+mn-lt"/>
          <a:ea typeface="+mn-ea"/>
          <a:cs typeface="+mn-cs"/>
          <a:sym typeface="Helvetica Light" panose="020B0500000000000000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thenounproject.com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jonathanmarmol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C4175341-4E07-49B3-A0B7-9BCEFF13C3A5}"/>
              </a:ext>
            </a:extLst>
          </p:cNvPr>
          <p:cNvSpPr>
            <a:spLocks/>
          </p:cNvSpPr>
          <p:nvPr/>
        </p:nvSpPr>
        <p:spPr bwMode="auto">
          <a:xfrm>
            <a:off x="4873625" y="1847850"/>
            <a:ext cx="32559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800" dirty="0">
                <a:solidFill>
                  <a:srgbClr val="232323"/>
                </a:solidFill>
              </a:rPr>
              <a:t>(aquí tu logo)</a:t>
            </a:r>
          </a:p>
        </p:txBody>
      </p:sp>
      <p:sp>
        <p:nvSpPr>
          <p:cNvPr id="3075" name="Line 3">
            <a:extLst>
              <a:ext uri="{FF2B5EF4-FFF2-40B4-BE49-F238E27FC236}">
                <a16:creationId xmlns:a16="http://schemas.microsoft.com/office/drawing/2014/main" id="{073519D3-D9CB-49F9-AAB8-4AB2ADA0D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2400" y="2500313"/>
            <a:ext cx="0" cy="769937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28CD657-93F4-4F9B-8AF6-30CD9C021C51}"/>
              </a:ext>
            </a:extLst>
          </p:cNvPr>
          <p:cNvSpPr>
            <a:spLocks/>
          </p:cNvSpPr>
          <p:nvPr/>
        </p:nvSpPr>
        <p:spPr bwMode="auto">
          <a:xfrm>
            <a:off x="4341813" y="5133975"/>
            <a:ext cx="43195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PLAN DE MARKETING ONLINE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C25A83E-2144-4129-98B7-024CC96E6B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797" y="3455988"/>
            <a:ext cx="1575618" cy="157561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8A35B7B7-8BD6-4725-9B69-D730B3D61BC7}"/>
              </a:ext>
            </a:extLst>
          </p:cNvPr>
          <p:cNvSpPr>
            <a:spLocks/>
          </p:cNvSpPr>
          <p:nvPr/>
        </p:nvSpPr>
        <p:spPr bwMode="auto">
          <a:xfrm>
            <a:off x="8101013" y="952500"/>
            <a:ext cx="4318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¿CUÁL ES LA NECESIDAD?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8CC0CB74-66F9-4D17-BFFC-D74332DD2721}"/>
              </a:ext>
            </a:extLst>
          </p:cNvPr>
          <p:cNvSpPr>
            <a:spLocks/>
          </p:cNvSpPr>
          <p:nvPr/>
        </p:nvSpPr>
        <p:spPr bwMode="auto">
          <a:xfrm>
            <a:off x="10610850" y="539840"/>
            <a:ext cx="185102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OBJETIVOS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226ADAB-0BC7-44BE-8189-EC307BBBF96D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BAFD758-110B-4F9F-AA7E-27B97E86C184}"/>
              </a:ext>
            </a:extLst>
          </p:cNvPr>
          <p:cNvSpPr>
            <a:spLocks/>
          </p:cNvSpPr>
          <p:nvPr/>
        </p:nvSpPr>
        <p:spPr bwMode="auto">
          <a:xfrm>
            <a:off x="5356225" y="527050"/>
            <a:ext cx="32559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>
                <a:solidFill>
                  <a:srgbClr val="232323"/>
                </a:solidFill>
              </a:rPr>
              <a:t>(personalizar con colores corporativos)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B498CFEF-5C3D-474E-A062-CF190E9CA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3600" y="762000"/>
            <a:ext cx="550863" cy="0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E45BF6F-CF36-42BA-BA2D-5D1D2D6A4747}"/>
              </a:ext>
            </a:extLst>
          </p:cNvPr>
          <p:cNvSpPr>
            <a:spLocks/>
          </p:cNvSpPr>
          <p:nvPr/>
        </p:nvSpPr>
        <p:spPr bwMode="auto">
          <a:xfrm>
            <a:off x="1414463" y="5930900"/>
            <a:ext cx="2660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59901B2C-E36B-40A1-A8E5-D7175AC447D7}"/>
              </a:ext>
            </a:extLst>
          </p:cNvPr>
          <p:cNvSpPr>
            <a:spLocks/>
          </p:cNvSpPr>
          <p:nvPr/>
        </p:nvSpPr>
        <p:spPr bwMode="auto">
          <a:xfrm>
            <a:off x="5572125" y="4994950"/>
            <a:ext cx="1851025" cy="77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+50%</a:t>
            </a:r>
          </a:p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VISITAS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A68FC93D-3EA5-4674-B89D-3952DA270BE8}"/>
              </a:ext>
            </a:extLst>
          </p:cNvPr>
          <p:cNvSpPr>
            <a:spLocks/>
          </p:cNvSpPr>
          <p:nvPr/>
        </p:nvSpPr>
        <p:spPr bwMode="auto">
          <a:xfrm>
            <a:off x="9324975" y="4994950"/>
            <a:ext cx="1851025" cy="77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+20%</a:t>
            </a:r>
          </a:p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VENTAS</a:t>
            </a: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FBA0AA44-321C-4342-8B93-AE53F395D37F}"/>
              </a:ext>
            </a:extLst>
          </p:cNvPr>
          <p:cNvSpPr>
            <a:spLocks/>
          </p:cNvSpPr>
          <p:nvPr/>
        </p:nvSpPr>
        <p:spPr bwMode="auto">
          <a:xfrm>
            <a:off x="1712913" y="4994950"/>
            <a:ext cx="1957387" cy="77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+25</a:t>
            </a:r>
          </a:p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ALCANCE</a:t>
            </a:r>
          </a:p>
        </p:txBody>
      </p:sp>
      <p:pic>
        <p:nvPicPr>
          <p:cNvPr id="12299" name="Picture 11">
            <a:extLst>
              <a:ext uri="{FF2B5EF4-FFF2-40B4-BE49-F238E27FC236}">
                <a16:creationId xmlns:a16="http://schemas.microsoft.com/office/drawing/2014/main" id="{17C21D5E-17A9-4DCB-ABFE-98798B8BE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2898775"/>
            <a:ext cx="166687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0" name="Picture 12">
            <a:extLst>
              <a:ext uri="{FF2B5EF4-FFF2-40B4-BE49-F238E27FC236}">
                <a16:creationId xmlns:a16="http://schemas.microsoft.com/office/drawing/2014/main" id="{EAB937D8-8B4B-4457-B649-CB258143F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2898775"/>
            <a:ext cx="166687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1" name="Picture 13">
            <a:extLst>
              <a:ext uri="{FF2B5EF4-FFF2-40B4-BE49-F238E27FC236}">
                <a16:creationId xmlns:a16="http://schemas.microsoft.com/office/drawing/2014/main" id="{66723936-C422-4DD6-8780-75D7713916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50" y="2754313"/>
            <a:ext cx="1957388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02" name="Rectangle 14">
            <a:extLst>
              <a:ext uri="{FF2B5EF4-FFF2-40B4-BE49-F238E27FC236}">
                <a16:creationId xmlns:a16="http://schemas.microsoft.com/office/drawing/2014/main" id="{C202F291-7C64-4B43-8409-7C153819CD90}"/>
              </a:ext>
            </a:extLst>
          </p:cNvPr>
          <p:cNvSpPr>
            <a:spLocks/>
          </p:cNvSpPr>
          <p:nvPr/>
        </p:nvSpPr>
        <p:spPr bwMode="auto">
          <a:xfrm>
            <a:off x="5168900" y="5930900"/>
            <a:ext cx="26622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E17FC339-965F-4654-B858-463751979A4B}"/>
              </a:ext>
            </a:extLst>
          </p:cNvPr>
          <p:cNvSpPr>
            <a:spLocks/>
          </p:cNvSpPr>
          <p:nvPr/>
        </p:nvSpPr>
        <p:spPr bwMode="auto">
          <a:xfrm>
            <a:off x="8928100" y="5930900"/>
            <a:ext cx="2660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8AAA7B27-8C56-451E-93FA-A646075E60EC}"/>
              </a:ext>
            </a:extLst>
          </p:cNvPr>
          <p:cNvSpPr>
            <a:spLocks/>
          </p:cNvSpPr>
          <p:nvPr/>
        </p:nvSpPr>
        <p:spPr bwMode="auto">
          <a:xfrm>
            <a:off x="3760788" y="7883525"/>
            <a:ext cx="602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 dirty="0">
                <a:solidFill>
                  <a:srgbClr val="232323"/>
                </a:solidFill>
              </a:rPr>
              <a:t>(utilizar iconos acorde con los objetivos de tu empresa  en </a:t>
            </a:r>
            <a:r>
              <a:rPr lang="es-ES" altLang="es-ES" sz="1200" u="sng" dirty="0">
                <a:solidFill>
                  <a:srgbClr val="232323"/>
                </a:solidFill>
                <a:hlinkClick r:id="rId5"/>
              </a:rPr>
              <a:t>thenounproject.com</a:t>
            </a:r>
            <a:r>
              <a:rPr lang="es-ES" altLang="es-ES" sz="1200" dirty="0">
                <a:solidFill>
                  <a:srgbClr val="232323"/>
                </a:solidFill>
              </a:rPr>
              <a:t> hay multitud de ellos)</a:t>
            </a:r>
          </a:p>
        </p:txBody>
      </p:sp>
      <p:sp>
        <p:nvSpPr>
          <p:cNvPr id="12305" name="Line 17">
            <a:extLst>
              <a:ext uri="{FF2B5EF4-FFF2-40B4-BE49-F238E27FC236}">
                <a16:creationId xmlns:a16="http://schemas.microsoft.com/office/drawing/2014/main" id="{33E095AC-4C0E-4CB3-831B-4D3B4EA3D2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98825" y="7454900"/>
            <a:ext cx="427038" cy="428625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8011C1CD-E0E1-4197-AF81-CD4B799C0F88}"/>
              </a:ext>
            </a:extLst>
          </p:cNvPr>
          <p:cNvSpPr>
            <a:spLocks/>
          </p:cNvSpPr>
          <p:nvPr/>
        </p:nvSpPr>
        <p:spPr bwMode="auto">
          <a:xfrm>
            <a:off x="4449763" y="4579282"/>
            <a:ext cx="4103687" cy="59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3. </a:t>
            </a:r>
            <a:r>
              <a:rPr lang="es-ES" altLang="es-ES" sz="3200" b="1" dirty="0" err="1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BUYER</a:t>
            </a:r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PERSONA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AFF5DF2-3B29-490F-938D-42CF22C2D7FB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0A006211-A06E-4EDB-B339-C7EF39DF7D3C}"/>
              </a:ext>
            </a:extLst>
          </p:cNvPr>
          <p:cNvSpPr>
            <a:spLocks/>
          </p:cNvSpPr>
          <p:nvPr/>
        </p:nvSpPr>
        <p:spPr bwMode="auto">
          <a:xfrm>
            <a:off x="6500813" y="952500"/>
            <a:ext cx="591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¿CUÁL ES NUESTRO PÚBLICO OBJETIVO?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8872DE6-76EE-48F9-B455-2602BB0926CA}"/>
              </a:ext>
            </a:extLst>
          </p:cNvPr>
          <p:cNvSpPr>
            <a:spLocks/>
          </p:cNvSpPr>
          <p:nvPr/>
        </p:nvSpPr>
        <p:spPr bwMode="auto">
          <a:xfrm>
            <a:off x="9493250" y="546100"/>
            <a:ext cx="297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>
                <a:solidFill>
                  <a:srgbClr val="E94E1C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3. BUYER PERSONA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12F7A82-3A71-4EFE-A9F1-9509C59F19C8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29810588-1A6A-4FDD-8840-3833507E3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2625" y="1703388"/>
            <a:ext cx="10069513" cy="1007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2" name="Rectangle 6">
            <a:extLst>
              <a:ext uri="{FF2B5EF4-FFF2-40B4-BE49-F238E27FC236}">
                <a16:creationId xmlns:a16="http://schemas.microsoft.com/office/drawing/2014/main" id="{7FF5D51D-48C3-4B4F-8C56-20677D61343A}"/>
              </a:ext>
            </a:extLst>
          </p:cNvPr>
          <p:cNvSpPr>
            <a:spLocks/>
          </p:cNvSpPr>
          <p:nvPr/>
        </p:nvSpPr>
        <p:spPr bwMode="auto">
          <a:xfrm>
            <a:off x="3421063" y="2252663"/>
            <a:ext cx="8594725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Nombre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|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Edad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Estado civil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|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Educación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Condición laboral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|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Ingresos anuales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Conducta online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  <a:p>
            <a:pPr algn="l"/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Conducta laboral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  <a:p>
            <a:pPr algn="l"/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Relación con nuestra compañía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  <a:p>
            <a:pPr algn="l"/>
            <a:endParaRPr lang="es-ES" altLang="es-ES" sz="16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intereses tiene?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  <a:endParaRPr lang="es-ES" altLang="es-ES" sz="1600" b="1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endParaRPr lang="es-ES" altLang="es-ES" sz="16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desea o a qué aspira?</a:t>
            </a:r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F19A9077-01B3-462D-87FE-AC6FD3085002}"/>
              </a:ext>
            </a:extLst>
          </p:cNvPr>
          <p:cNvSpPr>
            <a:spLocks/>
          </p:cNvSpPr>
          <p:nvPr/>
        </p:nvSpPr>
        <p:spPr bwMode="auto">
          <a:xfrm>
            <a:off x="3406775" y="1730375"/>
            <a:ext cx="4624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2200" b="1">
                <a:solidFill>
                  <a:srgbClr val="E94E1C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BUYER PERSONA 1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D394D542-E89E-48B4-BD72-351F3EF2E04A}"/>
              </a:ext>
            </a:extLst>
          </p:cNvPr>
          <p:cNvSpPr>
            <a:spLocks/>
          </p:cNvSpPr>
          <p:nvPr/>
        </p:nvSpPr>
        <p:spPr bwMode="auto">
          <a:xfrm>
            <a:off x="6091238" y="8826500"/>
            <a:ext cx="32543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>
                <a:solidFill>
                  <a:srgbClr val="232323"/>
                </a:solidFill>
              </a:rPr>
              <a:t>(intentar desarrollar en profundidad)</a:t>
            </a: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6B5F0BF6-B00D-48EA-8712-8C0296C387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18425" y="8413750"/>
            <a:ext cx="0" cy="381000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B0D7A607-C966-4D6A-A591-2E50FC075AEE}"/>
              </a:ext>
            </a:extLst>
          </p:cNvPr>
          <p:cNvSpPr>
            <a:spLocks/>
          </p:cNvSpPr>
          <p:nvPr/>
        </p:nvSpPr>
        <p:spPr bwMode="auto">
          <a:xfrm>
            <a:off x="6500813" y="952500"/>
            <a:ext cx="591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¿CUÁL ES NUESTRO PÚBLICO OBJETIVO?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023ACE2-9FEC-4E93-A2E3-62204BEF263E}"/>
              </a:ext>
            </a:extLst>
          </p:cNvPr>
          <p:cNvSpPr>
            <a:spLocks/>
          </p:cNvSpPr>
          <p:nvPr/>
        </p:nvSpPr>
        <p:spPr bwMode="auto">
          <a:xfrm>
            <a:off x="9493250" y="546100"/>
            <a:ext cx="2973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>
                <a:solidFill>
                  <a:srgbClr val="E94E1C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3. BUYER PERSONA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73C77F63-9EC9-40D4-89CD-4E6723F4D7FF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1933D2DD-9127-4E8F-A50B-171EAA8EB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2625" y="1703388"/>
            <a:ext cx="10069513" cy="1007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6" name="Rectangle 6">
            <a:extLst>
              <a:ext uri="{FF2B5EF4-FFF2-40B4-BE49-F238E27FC236}">
                <a16:creationId xmlns:a16="http://schemas.microsoft.com/office/drawing/2014/main" id="{086106A2-BA30-4FA4-B1B3-F91559845984}"/>
              </a:ext>
            </a:extLst>
          </p:cNvPr>
          <p:cNvSpPr>
            <a:spLocks/>
          </p:cNvSpPr>
          <p:nvPr/>
        </p:nvSpPr>
        <p:spPr bwMode="auto">
          <a:xfrm>
            <a:off x="3421063" y="2252663"/>
            <a:ext cx="8594725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Nombre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|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Edad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Estado civil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|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Educación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Condición laboral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|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Ingresos anuales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Conducta online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  <a:p>
            <a:pPr algn="l"/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Conducta laboral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  <a:p>
            <a:pPr algn="l"/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Relación con nuestra compañía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  <a:p>
            <a:pPr algn="l"/>
            <a:endParaRPr lang="es-ES" altLang="es-ES" sz="16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intereses tiene?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  <a:endParaRPr lang="es-ES" altLang="es-ES" sz="1600" b="1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endParaRPr lang="es-ES" altLang="es-ES" sz="16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desea o a qué aspira?</a:t>
            </a:r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12C4C540-FFB5-428F-94A4-AB84ADE76461}"/>
              </a:ext>
            </a:extLst>
          </p:cNvPr>
          <p:cNvSpPr>
            <a:spLocks/>
          </p:cNvSpPr>
          <p:nvPr/>
        </p:nvSpPr>
        <p:spPr bwMode="auto">
          <a:xfrm>
            <a:off x="3406775" y="1730375"/>
            <a:ext cx="4624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2200" b="1">
                <a:solidFill>
                  <a:srgbClr val="E94E1C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BUYER PERSONA 2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AF5DAFF3-BEAE-4C41-8A13-1E7B288B4080}"/>
              </a:ext>
            </a:extLst>
          </p:cNvPr>
          <p:cNvSpPr>
            <a:spLocks/>
          </p:cNvSpPr>
          <p:nvPr/>
        </p:nvSpPr>
        <p:spPr bwMode="auto">
          <a:xfrm>
            <a:off x="6091238" y="8826500"/>
            <a:ext cx="32543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>
                <a:solidFill>
                  <a:srgbClr val="232323"/>
                </a:solidFill>
              </a:rPr>
              <a:t>(intentar desarrollar en profundidad)</a:t>
            </a:r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F8BFA259-7FC1-4DD7-BC75-8EF66BB950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18425" y="8413750"/>
            <a:ext cx="0" cy="381000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BE63817F-52EE-4B23-B779-638DBB3AA33F}"/>
              </a:ext>
            </a:extLst>
          </p:cNvPr>
          <p:cNvSpPr>
            <a:spLocks/>
          </p:cNvSpPr>
          <p:nvPr/>
        </p:nvSpPr>
        <p:spPr bwMode="auto">
          <a:xfrm>
            <a:off x="4449763" y="4333062"/>
            <a:ext cx="4103687" cy="108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4. PLAN DE CONTENIDOS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F70FC94-B724-4F1A-B802-47D9806556D1}"/>
              </a:ext>
            </a:extLst>
          </p:cNvPr>
          <p:cNvSpPr>
            <a:spLocks/>
          </p:cNvSpPr>
          <p:nvPr/>
        </p:nvSpPr>
        <p:spPr bwMode="auto">
          <a:xfrm>
            <a:off x="9367465" y="9129196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CC2BB47B-D577-4D44-9CA7-370E7552A941}"/>
              </a:ext>
            </a:extLst>
          </p:cNvPr>
          <p:cNvSpPr>
            <a:spLocks/>
          </p:cNvSpPr>
          <p:nvPr/>
        </p:nvSpPr>
        <p:spPr bwMode="auto">
          <a:xfrm>
            <a:off x="1749425" y="952500"/>
            <a:ext cx="106695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EJEMPLO DE UNA EMPRESA DE SOFTWARE DE GAMIFICACIÓN PARA RECURSOS HUMANOS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BC0FA26-3406-402B-B8E5-0E98588FECA0}"/>
              </a:ext>
            </a:extLst>
          </p:cNvPr>
          <p:cNvSpPr>
            <a:spLocks/>
          </p:cNvSpPr>
          <p:nvPr/>
        </p:nvSpPr>
        <p:spPr bwMode="auto">
          <a:xfrm>
            <a:off x="9373692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graphicFrame>
        <p:nvGraphicFramePr>
          <p:cNvPr id="17412" name="Group 4">
            <a:extLst>
              <a:ext uri="{FF2B5EF4-FFF2-40B4-BE49-F238E27FC236}">
                <a16:creationId xmlns:a16="http://schemas.microsoft.com/office/drawing/2014/main" id="{23502A7C-51F5-4720-959A-B765E1DDE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04812"/>
              </p:ext>
            </p:extLst>
          </p:nvPr>
        </p:nvGraphicFramePr>
        <p:xfrm>
          <a:off x="630238" y="1852613"/>
          <a:ext cx="11685587" cy="5983289"/>
        </p:xfrm>
        <a:graphic>
          <a:graphicData uri="http://schemas.openxmlformats.org/drawingml/2006/table">
            <a:tbl>
              <a:tblPr/>
              <a:tblGrid>
                <a:gridCol w="2921000">
                  <a:extLst>
                    <a:ext uri="{9D8B030D-6E8A-4147-A177-3AD203B41FA5}">
                      <a16:colId xmlns:a16="http://schemas.microsoft.com/office/drawing/2014/main" val="3192894467"/>
                    </a:ext>
                  </a:extLst>
                </a:gridCol>
                <a:gridCol w="2922587">
                  <a:extLst>
                    <a:ext uri="{9D8B030D-6E8A-4147-A177-3AD203B41FA5}">
                      <a16:colId xmlns:a16="http://schemas.microsoft.com/office/drawing/2014/main" val="78498547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109956689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3329965559"/>
                    </a:ext>
                  </a:extLst>
                </a:gridCol>
              </a:tblGrid>
              <a:tr h="749300"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panose="020B0500000000000000" pitchFamily="34" charset="0"/>
                        <a:ea typeface="Helvetica Light" panose="020B0500000000000000" pitchFamily="34" charset="0"/>
                        <a:cs typeface="Helvetica Light" panose="020B0500000000000000" pitchFamily="34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FASES DEL PROCESO DE COMPRA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5C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341958"/>
                  </a:ext>
                </a:extLst>
              </a:tr>
              <a:tr h="750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CONSIDERACIÓN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5CD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INVESTIGACIÓN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5CD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DECISIÓN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5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469718"/>
                  </a:ext>
                </a:extLst>
              </a:tr>
              <a:tr h="749300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BUYER</a:t>
                      </a:r>
                      <a:r>
                        <a:rPr kumimoji="0" lang="es-ES" alt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 PERSONA X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5CDF"/>
                    </a:solidFill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Cómo mejorar el ambiente laboral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Cómo gamificar una empresa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Ventajas de la herramienta X para medir el desempeño de empleados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492714"/>
                  </a:ext>
                </a:extLst>
              </a:tr>
              <a:tr h="749300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Berta Torné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098314"/>
                  </a:ext>
                </a:extLst>
              </a:tr>
              <a:tr h="749300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Directora de RRHH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Fomentar el espíritu de equipo en la empresa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Qué es el método de gestión Lean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Demo de 1 mes de la herramienta X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53974"/>
                  </a:ext>
                </a:extLst>
              </a:tr>
              <a:tr h="75088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38 años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654621"/>
                  </a:ext>
                </a:extLst>
              </a:tr>
              <a:tr h="749300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Tiene un equipo de trabajo desmotivado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10 consejos para mantener felices a los empleados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Formas de medir el desempeño de los empleados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Diagnóstico gratuito de la adecuación de tu empresa al método Lean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014648"/>
                  </a:ext>
                </a:extLst>
              </a:tr>
              <a:tr h="7350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“No sé cómo mejorar el espíritu de equipo”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89322"/>
                  </a:ext>
                </a:extLst>
              </a:tr>
            </a:tbl>
          </a:graphicData>
        </a:graphic>
      </p:graphicFrame>
      <p:sp>
        <p:nvSpPr>
          <p:cNvPr id="17485" name="Rectangle 77">
            <a:extLst>
              <a:ext uri="{FF2B5EF4-FFF2-40B4-BE49-F238E27FC236}">
                <a16:creationId xmlns:a16="http://schemas.microsoft.com/office/drawing/2014/main" id="{A486C9E1-0844-4FD5-AA33-26DCFFC29BF6}"/>
              </a:ext>
            </a:extLst>
          </p:cNvPr>
          <p:cNvSpPr>
            <a:spLocks/>
          </p:cNvSpPr>
          <p:nvPr/>
        </p:nvSpPr>
        <p:spPr bwMode="auto">
          <a:xfrm>
            <a:off x="4716463" y="8948738"/>
            <a:ext cx="357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>
                <a:solidFill>
                  <a:srgbClr val="232323"/>
                </a:solidFill>
              </a:rPr>
              <a:t>(esto es un ejemplo, en las siguientes diapositivas encontrarás la plantilla en blanco)</a:t>
            </a:r>
          </a:p>
        </p:txBody>
      </p:sp>
      <p:sp>
        <p:nvSpPr>
          <p:cNvPr id="17486" name="Line 78">
            <a:extLst>
              <a:ext uri="{FF2B5EF4-FFF2-40B4-BE49-F238E27FC236}">
                <a16:creationId xmlns:a16="http://schemas.microsoft.com/office/drawing/2014/main" id="{A03FCB2F-F7EF-49D7-8859-55726A3094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2400" y="8294688"/>
            <a:ext cx="0" cy="469900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  <p:pic>
        <p:nvPicPr>
          <p:cNvPr id="17487" name="Picture 79">
            <a:extLst>
              <a:ext uri="{FF2B5EF4-FFF2-40B4-BE49-F238E27FC236}">
                <a16:creationId xmlns:a16="http://schemas.microsoft.com/office/drawing/2014/main" id="{9D8F969F-8CDF-4584-8D49-C3DDDA9CE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63" y="1924050"/>
            <a:ext cx="1306512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88" name="Rectangle 80">
            <a:extLst>
              <a:ext uri="{FF2B5EF4-FFF2-40B4-BE49-F238E27FC236}">
                <a16:creationId xmlns:a16="http://schemas.microsoft.com/office/drawing/2014/main" id="{16E6134D-0951-40E7-A8D8-0C4E630C4328}"/>
              </a:ext>
            </a:extLst>
          </p:cNvPr>
          <p:cNvSpPr>
            <a:spLocks/>
          </p:cNvSpPr>
          <p:nvPr/>
        </p:nvSpPr>
        <p:spPr bwMode="auto">
          <a:xfrm>
            <a:off x="8743950" y="539840"/>
            <a:ext cx="3722688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4. MAPA DE CONTENIDOS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>
            <a:extLst>
              <a:ext uri="{FF2B5EF4-FFF2-40B4-BE49-F238E27FC236}">
                <a16:creationId xmlns:a16="http://schemas.microsoft.com/office/drawing/2014/main" id="{D11938F9-7E61-4172-B9A6-387293B35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63" y="1924050"/>
            <a:ext cx="1335087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4" name="Rectangle 2">
            <a:extLst>
              <a:ext uri="{FF2B5EF4-FFF2-40B4-BE49-F238E27FC236}">
                <a16:creationId xmlns:a16="http://schemas.microsoft.com/office/drawing/2014/main" id="{2C4E643F-A325-4BFE-BCC3-673027EB2660}"/>
              </a:ext>
            </a:extLst>
          </p:cNvPr>
          <p:cNvSpPr>
            <a:spLocks/>
          </p:cNvSpPr>
          <p:nvPr/>
        </p:nvSpPr>
        <p:spPr bwMode="auto">
          <a:xfrm>
            <a:off x="6105525" y="952500"/>
            <a:ext cx="6313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PLANTILLA EN BLANCO 1</a:t>
            </a:r>
          </a:p>
        </p:txBody>
      </p:sp>
      <p:graphicFrame>
        <p:nvGraphicFramePr>
          <p:cNvPr id="18437" name="Group 5">
            <a:extLst>
              <a:ext uri="{FF2B5EF4-FFF2-40B4-BE49-F238E27FC236}">
                <a16:creationId xmlns:a16="http://schemas.microsoft.com/office/drawing/2014/main" id="{183E6D88-DE6E-47E2-BCB6-512827A1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697548"/>
              </p:ext>
            </p:extLst>
          </p:nvPr>
        </p:nvGraphicFramePr>
        <p:xfrm>
          <a:off x="630238" y="1852613"/>
          <a:ext cx="11685587" cy="5983289"/>
        </p:xfrm>
        <a:graphic>
          <a:graphicData uri="http://schemas.openxmlformats.org/drawingml/2006/table">
            <a:tbl>
              <a:tblPr/>
              <a:tblGrid>
                <a:gridCol w="2921000">
                  <a:extLst>
                    <a:ext uri="{9D8B030D-6E8A-4147-A177-3AD203B41FA5}">
                      <a16:colId xmlns:a16="http://schemas.microsoft.com/office/drawing/2014/main" val="2840143102"/>
                    </a:ext>
                  </a:extLst>
                </a:gridCol>
                <a:gridCol w="2922587">
                  <a:extLst>
                    <a:ext uri="{9D8B030D-6E8A-4147-A177-3AD203B41FA5}">
                      <a16:colId xmlns:a16="http://schemas.microsoft.com/office/drawing/2014/main" val="21623108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4280246379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9781489"/>
                    </a:ext>
                  </a:extLst>
                </a:gridCol>
              </a:tblGrid>
              <a:tr h="749300"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panose="020B0500000000000000" pitchFamily="34" charset="0"/>
                        <a:ea typeface="Helvetica Light" panose="020B0500000000000000" pitchFamily="34" charset="0"/>
                        <a:cs typeface="Helvetica Light" panose="020B0500000000000000" pitchFamily="34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FASES DEL PROCESO DE COMPRA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5C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74497"/>
                  </a:ext>
                </a:extLst>
              </a:tr>
              <a:tr h="750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CONSIDERACIÓN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5CD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INVESTIGACIÓN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5CD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DECISIÓN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5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586504"/>
                  </a:ext>
                </a:extLst>
              </a:tr>
              <a:tr h="749300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BUYER</a:t>
                      </a:r>
                      <a:r>
                        <a:rPr kumimoji="0" lang="es-ES" alt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 PERSONA 1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5CDF"/>
                    </a:solidFill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Contenido 1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Contenido 1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Contenido 1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092054"/>
                  </a:ext>
                </a:extLst>
              </a:tr>
              <a:tr h="749300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Nombre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859658"/>
                  </a:ext>
                </a:extLst>
              </a:tr>
              <a:tr h="749300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Cargo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Contenido 2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Contenido 2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Contenido 2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29972"/>
                  </a:ext>
                </a:extLst>
              </a:tr>
              <a:tr h="75088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Edad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639814"/>
                  </a:ext>
                </a:extLst>
              </a:tr>
              <a:tr h="749300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Problema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Contenido 3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Contenido 3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Contenido 3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567007"/>
                  </a:ext>
                </a:extLst>
              </a:tr>
              <a:tr h="7350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Frase que le define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281010"/>
                  </a:ext>
                </a:extLst>
              </a:tr>
            </a:tbl>
          </a:graphicData>
        </a:graphic>
      </p:graphicFrame>
      <p:sp>
        <p:nvSpPr>
          <p:cNvPr id="18510" name="Rectangle 78">
            <a:extLst>
              <a:ext uri="{FF2B5EF4-FFF2-40B4-BE49-F238E27FC236}">
                <a16:creationId xmlns:a16="http://schemas.microsoft.com/office/drawing/2014/main" id="{682F945D-6335-4937-9570-106573C7DFE0}"/>
              </a:ext>
            </a:extLst>
          </p:cNvPr>
          <p:cNvSpPr>
            <a:spLocks/>
          </p:cNvSpPr>
          <p:nvPr/>
        </p:nvSpPr>
        <p:spPr bwMode="auto">
          <a:xfrm>
            <a:off x="4716463" y="8948738"/>
            <a:ext cx="357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>
                <a:solidFill>
                  <a:srgbClr val="232323"/>
                </a:solidFill>
              </a:rPr>
              <a:t>(el texto remarcado en azul es el que debes sustituir con los datos de tu proyecto en concreto)</a:t>
            </a:r>
          </a:p>
        </p:txBody>
      </p:sp>
      <p:sp>
        <p:nvSpPr>
          <p:cNvPr id="18511" name="Line 79">
            <a:extLst>
              <a:ext uri="{FF2B5EF4-FFF2-40B4-BE49-F238E27FC236}">
                <a16:creationId xmlns:a16="http://schemas.microsoft.com/office/drawing/2014/main" id="{01707809-3F51-404B-9844-9E8A191F08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2400" y="8294688"/>
            <a:ext cx="0" cy="469900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  <p:sp>
        <p:nvSpPr>
          <p:cNvPr id="18512" name="Rectangle 80">
            <a:extLst>
              <a:ext uri="{FF2B5EF4-FFF2-40B4-BE49-F238E27FC236}">
                <a16:creationId xmlns:a16="http://schemas.microsoft.com/office/drawing/2014/main" id="{5B80B76B-36C3-412F-A94E-F995B2EA08EB}"/>
              </a:ext>
            </a:extLst>
          </p:cNvPr>
          <p:cNvSpPr>
            <a:spLocks/>
          </p:cNvSpPr>
          <p:nvPr/>
        </p:nvSpPr>
        <p:spPr bwMode="auto">
          <a:xfrm>
            <a:off x="8743950" y="541427"/>
            <a:ext cx="3722688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4. MAPA DE CONTENIDOS</a:t>
            </a:r>
          </a:p>
        </p:txBody>
      </p:sp>
      <p:sp>
        <p:nvSpPr>
          <p:cNvPr id="82" name="Rectangle 3">
            <a:extLst>
              <a:ext uri="{FF2B5EF4-FFF2-40B4-BE49-F238E27FC236}">
                <a16:creationId xmlns:a16="http://schemas.microsoft.com/office/drawing/2014/main" id="{CB4E93FF-43CB-479D-92C2-73ED8EE71CEB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EBA40F45-A1F4-493F-A192-5F4BAB26121D}"/>
              </a:ext>
            </a:extLst>
          </p:cNvPr>
          <p:cNvSpPr>
            <a:spLocks/>
          </p:cNvSpPr>
          <p:nvPr/>
        </p:nvSpPr>
        <p:spPr bwMode="auto">
          <a:xfrm>
            <a:off x="4449763" y="4333062"/>
            <a:ext cx="4103687" cy="108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5. </a:t>
            </a:r>
            <a:r>
              <a:rPr lang="es-ES" altLang="es-ES" sz="3200" b="1" dirty="0" err="1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KEYWORDS</a:t>
            </a:r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A TRABAJAR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6B2565D-3343-4699-9EC3-6C7DF0CAB497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135A1196-0107-42AD-961C-ADA3A5632A2D}"/>
              </a:ext>
            </a:extLst>
          </p:cNvPr>
          <p:cNvSpPr>
            <a:spLocks/>
          </p:cNvSpPr>
          <p:nvPr/>
        </p:nvSpPr>
        <p:spPr bwMode="auto">
          <a:xfrm>
            <a:off x="6105525" y="952500"/>
            <a:ext cx="6313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HERRAMIENTAS VAMOS A UTILIZAR?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5BBA446-C9DA-402F-B891-36EED3733469}"/>
              </a:ext>
            </a:extLst>
          </p:cNvPr>
          <p:cNvSpPr>
            <a:spLocks/>
          </p:cNvSpPr>
          <p:nvPr/>
        </p:nvSpPr>
        <p:spPr bwMode="auto">
          <a:xfrm>
            <a:off x="7562850" y="541427"/>
            <a:ext cx="482917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6. PLAN DE PLATAFORMAS</a:t>
            </a:r>
          </a:p>
        </p:txBody>
      </p:sp>
      <p:graphicFrame>
        <p:nvGraphicFramePr>
          <p:cNvPr id="20485" name="Group 5">
            <a:extLst>
              <a:ext uri="{FF2B5EF4-FFF2-40B4-BE49-F238E27FC236}">
                <a16:creationId xmlns:a16="http://schemas.microsoft.com/office/drawing/2014/main" id="{6042A4CA-DAED-4A05-A5FF-DCFAF9E5A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016488"/>
              </p:ext>
            </p:extLst>
          </p:nvPr>
        </p:nvGraphicFramePr>
        <p:xfrm>
          <a:off x="1122363" y="2392363"/>
          <a:ext cx="10758487" cy="4767266"/>
        </p:xfrm>
        <a:graphic>
          <a:graphicData uri="http://schemas.openxmlformats.org/drawingml/2006/table">
            <a:tbl>
              <a:tblPr/>
              <a:tblGrid>
                <a:gridCol w="3586162">
                  <a:extLst>
                    <a:ext uri="{9D8B030D-6E8A-4147-A177-3AD203B41FA5}">
                      <a16:colId xmlns:a16="http://schemas.microsoft.com/office/drawing/2014/main" val="2978859972"/>
                    </a:ext>
                  </a:extLst>
                </a:gridCol>
                <a:gridCol w="3586163">
                  <a:extLst>
                    <a:ext uri="{9D8B030D-6E8A-4147-A177-3AD203B41FA5}">
                      <a16:colId xmlns:a16="http://schemas.microsoft.com/office/drawing/2014/main" val="709683517"/>
                    </a:ext>
                  </a:extLst>
                </a:gridCol>
                <a:gridCol w="3586162">
                  <a:extLst>
                    <a:ext uri="{9D8B030D-6E8A-4147-A177-3AD203B41FA5}">
                      <a16:colId xmlns:a16="http://schemas.microsoft.com/office/drawing/2014/main" val="1729292294"/>
                    </a:ext>
                  </a:extLst>
                </a:gridCol>
              </a:tblGrid>
              <a:tr h="68103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panose="020B0500000000000000" pitchFamily="34" charset="0"/>
                        <a:ea typeface="Helvetica Light" panose="020B0500000000000000" pitchFamily="34" charset="0"/>
                        <a:cs typeface="Helvetica Light" panose="020B0500000000000000" pitchFamily="34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Búsquedas mensuales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Dificultad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196678"/>
                  </a:ext>
                </a:extLst>
              </a:tr>
              <a:tr h="68103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95CDF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gamificación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95CDF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95CDF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9.000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95CDF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95CDF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Alta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95CDF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557086"/>
                  </a:ext>
                </a:extLst>
              </a:tr>
              <a:tr h="68103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gamificacion empresa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1.200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Media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22172"/>
                  </a:ext>
                </a:extLst>
              </a:tr>
              <a:tr h="68103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motivar empleados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800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Media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142382"/>
                  </a:ext>
                </a:extLst>
              </a:tr>
              <a:tr h="68103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95CDF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motivación laboral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95CDF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95CDF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3.200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95CDF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95CDF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Alta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95CDF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724156"/>
                  </a:ext>
                </a:extLst>
              </a:tr>
              <a:tr h="68103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software gamificacion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120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Baja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382102"/>
                  </a:ext>
                </a:extLst>
              </a:tr>
              <a:tr h="68103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Etc.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x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x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28729"/>
                  </a:ext>
                </a:extLst>
              </a:tr>
            </a:tbl>
          </a:graphicData>
        </a:graphic>
      </p:graphicFrame>
      <p:sp>
        <p:nvSpPr>
          <p:cNvPr id="20559" name="Rectangle 79">
            <a:extLst>
              <a:ext uri="{FF2B5EF4-FFF2-40B4-BE49-F238E27FC236}">
                <a16:creationId xmlns:a16="http://schemas.microsoft.com/office/drawing/2014/main" id="{E7F869F1-DF25-4B25-BA82-5563D820E14C}"/>
              </a:ext>
            </a:extLst>
          </p:cNvPr>
          <p:cNvSpPr>
            <a:spLocks/>
          </p:cNvSpPr>
          <p:nvPr/>
        </p:nvSpPr>
        <p:spPr bwMode="auto">
          <a:xfrm>
            <a:off x="4873625" y="8340725"/>
            <a:ext cx="3255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>
                <a:solidFill>
                  <a:srgbClr val="232323"/>
                </a:solidFill>
              </a:rPr>
              <a:t>(elegir keywords según la cantidad de búsquedas mensuales y su competencia)</a:t>
            </a:r>
          </a:p>
        </p:txBody>
      </p:sp>
      <p:sp>
        <p:nvSpPr>
          <p:cNvPr id="20560" name="Line 80">
            <a:extLst>
              <a:ext uri="{FF2B5EF4-FFF2-40B4-BE49-F238E27FC236}">
                <a16:creationId xmlns:a16="http://schemas.microsoft.com/office/drawing/2014/main" id="{4960F576-FB0A-457D-BE58-B0DD78B294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2400" y="7693025"/>
            <a:ext cx="0" cy="469900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  <p:sp>
        <p:nvSpPr>
          <p:cNvPr id="82" name="Rectangle 4">
            <a:extLst>
              <a:ext uri="{FF2B5EF4-FFF2-40B4-BE49-F238E27FC236}">
                <a16:creationId xmlns:a16="http://schemas.microsoft.com/office/drawing/2014/main" id="{402ADD79-78D2-4C90-BB76-994B18BA70C3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58B0BC99-639B-4BBF-B911-F35DB90C3E81}"/>
              </a:ext>
            </a:extLst>
          </p:cNvPr>
          <p:cNvSpPr>
            <a:spLocks/>
          </p:cNvSpPr>
          <p:nvPr/>
        </p:nvSpPr>
        <p:spPr bwMode="auto">
          <a:xfrm>
            <a:off x="4449763" y="4333062"/>
            <a:ext cx="4103687" cy="108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6. PLAN DE PLATAFORMAS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FB18E1-7B42-47B1-A3D2-900239F53921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3A0CB59-0294-4CB5-B787-300968D038D7}"/>
              </a:ext>
            </a:extLst>
          </p:cNvPr>
          <p:cNvSpPr>
            <a:spLocks/>
          </p:cNvSpPr>
          <p:nvPr/>
        </p:nvSpPr>
        <p:spPr bwMode="auto">
          <a:xfrm>
            <a:off x="4087813" y="4333062"/>
            <a:ext cx="4827587" cy="108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1. ANÁLISIS Y PUNTO DE PARTIDA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C9DCB67-1671-42B5-A85C-E995CAB7EBF1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7AEAB21-55C5-4720-811B-07BC50CD6099}"/>
              </a:ext>
            </a:extLst>
          </p:cNvPr>
          <p:cNvSpPr>
            <a:spLocks/>
          </p:cNvSpPr>
          <p:nvPr/>
        </p:nvSpPr>
        <p:spPr bwMode="auto">
          <a:xfrm>
            <a:off x="6207125" y="9036050"/>
            <a:ext cx="32559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 dirty="0">
                <a:solidFill>
                  <a:srgbClr val="232323"/>
                </a:solidFill>
              </a:rPr>
              <a:t>(aquí tu URL y logo)</a:t>
            </a:r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DA9143E5-CA1D-47CD-B9BB-B931E6757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400" y="9271000"/>
            <a:ext cx="550863" cy="0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30BD1EB0-FE9C-4A3B-8CB4-A8FB3914538F}"/>
              </a:ext>
            </a:extLst>
          </p:cNvPr>
          <p:cNvSpPr>
            <a:spLocks/>
          </p:cNvSpPr>
          <p:nvPr/>
        </p:nvSpPr>
        <p:spPr bwMode="auto">
          <a:xfrm>
            <a:off x="6105525" y="952500"/>
            <a:ext cx="6313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HERRAMIENTAS VAMOS A UTILIZAR?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EF01E74-DC1E-4EC2-B8A6-293EFD2E8280}"/>
              </a:ext>
            </a:extLst>
          </p:cNvPr>
          <p:cNvSpPr>
            <a:spLocks/>
          </p:cNvSpPr>
          <p:nvPr/>
        </p:nvSpPr>
        <p:spPr bwMode="auto">
          <a:xfrm>
            <a:off x="7562850" y="541427"/>
            <a:ext cx="482917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6. PLAN DE PLATAFORMAS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7A2D3BD7-1E85-4F73-AD50-399A996B10A2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graphicFrame>
        <p:nvGraphicFramePr>
          <p:cNvPr id="22533" name="Group 5">
            <a:extLst>
              <a:ext uri="{FF2B5EF4-FFF2-40B4-BE49-F238E27FC236}">
                <a16:creationId xmlns:a16="http://schemas.microsoft.com/office/drawing/2014/main" id="{BBBD233F-3496-475C-B330-249513F86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880441"/>
              </p:ext>
            </p:extLst>
          </p:nvPr>
        </p:nvGraphicFramePr>
        <p:xfrm>
          <a:off x="1122363" y="2392363"/>
          <a:ext cx="10756900" cy="4762504"/>
        </p:xfrm>
        <a:graphic>
          <a:graphicData uri="http://schemas.openxmlformats.org/drawingml/2006/table">
            <a:tbl>
              <a:tblPr/>
              <a:tblGrid>
                <a:gridCol w="2689225">
                  <a:extLst>
                    <a:ext uri="{9D8B030D-6E8A-4147-A177-3AD203B41FA5}">
                      <a16:colId xmlns:a16="http://schemas.microsoft.com/office/drawing/2014/main" val="1219173285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1203911338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2054446065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3442666046"/>
                    </a:ext>
                  </a:extLst>
                </a:gridCol>
              </a:tblGrid>
              <a:tr h="5953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panose="020B0500000000000000" pitchFamily="34" charset="0"/>
                        <a:ea typeface="Helvetica Light" panose="020B0500000000000000" pitchFamily="34" charset="0"/>
                        <a:cs typeface="Helvetica Light" panose="020B0500000000000000" pitchFamily="34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Objetivo: alcance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Objetivo: tráfico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Objetivo: ventas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087412"/>
                  </a:ext>
                </a:extLst>
              </a:tr>
              <a:tr h="5953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Facebook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851063"/>
                  </a:ext>
                </a:extLst>
              </a:tr>
              <a:tr h="5953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Twitter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821918"/>
                  </a:ext>
                </a:extLst>
              </a:tr>
              <a:tr h="5953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Youtube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79143"/>
                  </a:ext>
                </a:extLst>
              </a:tr>
              <a:tr h="5953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95CDF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Google+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95CDF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95CDF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95CDF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95CDF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95CDF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95CDF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195CDF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673716"/>
                  </a:ext>
                </a:extLst>
              </a:tr>
              <a:tr h="5953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Linkedin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194396"/>
                  </a:ext>
                </a:extLst>
              </a:tr>
              <a:tr h="5953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Snapchat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580558"/>
                  </a:ext>
                </a:extLst>
              </a:tr>
              <a:tr h="5953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Etc.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x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X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X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992413"/>
                  </a:ext>
                </a:extLst>
              </a:tr>
            </a:tbl>
          </a:graphicData>
        </a:graphic>
      </p:graphicFrame>
      <p:sp>
        <p:nvSpPr>
          <p:cNvPr id="22642" name="Rectangle 114">
            <a:extLst>
              <a:ext uri="{FF2B5EF4-FFF2-40B4-BE49-F238E27FC236}">
                <a16:creationId xmlns:a16="http://schemas.microsoft.com/office/drawing/2014/main" id="{D8F38632-B28E-4905-9CE6-C4DBAB70B299}"/>
              </a:ext>
            </a:extLst>
          </p:cNvPr>
          <p:cNvSpPr>
            <a:spLocks/>
          </p:cNvSpPr>
          <p:nvPr/>
        </p:nvSpPr>
        <p:spPr bwMode="auto">
          <a:xfrm>
            <a:off x="4873625" y="8340725"/>
            <a:ext cx="3255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>
                <a:solidFill>
                  <a:srgbClr val="232323"/>
                </a:solidFill>
              </a:rPr>
              <a:t>(elegir plataformas según si cumplen alguno de los objetivos marcados al principio)</a:t>
            </a:r>
          </a:p>
        </p:txBody>
      </p:sp>
      <p:sp>
        <p:nvSpPr>
          <p:cNvPr id="22643" name="Line 115">
            <a:extLst>
              <a:ext uri="{FF2B5EF4-FFF2-40B4-BE49-F238E27FC236}">
                <a16:creationId xmlns:a16="http://schemas.microsoft.com/office/drawing/2014/main" id="{B07C366F-4149-47D9-AF40-ECE435357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2400" y="7693025"/>
            <a:ext cx="0" cy="469900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3E0C871F-EE09-41D2-8629-CD8FE1994FA2}"/>
              </a:ext>
            </a:extLst>
          </p:cNvPr>
          <p:cNvSpPr>
            <a:spLocks/>
          </p:cNvSpPr>
          <p:nvPr/>
        </p:nvSpPr>
        <p:spPr bwMode="auto">
          <a:xfrm>
            <a:off x="4449763" y="4333062"/>
            <a:ext cx="4103687" cy="108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7. </a:t>
            </a:r>
            <a:r>
              <a:rPr lang="es-ES" altLang="es-ES" sz="3200" b="1" dirty="0" err="1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KPIS</a:t>
            </a:r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Y OBJETIVOS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07C909F-318B-4A22-911C-75A262B66458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4CA82505-9765-44DD-9920-3B2F05259F9D}"/>
              </a:ext>
            </a:extLst>
          </p:cNvPr>
          <p:cNvSpPr>
            <a:spLocks/>
          </p:cNvSpPr>
          <p:nvPr/>
        </p:nvSpPr>
        <p:spPr bwMode="auto">
          <a:xfrm>
            <a:off x="6105525" y="952500"/>
            <a:ext cx="6313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QUEREMOS CONSEGUIR EN UN AÑO?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DF74FCF-1C35-4F98-8B37-A3D03A2FEFC0}"/>
              </a:ext>
            </a:extLst>
          </p:cNvPr>
          <p:cNvSpPr>
            <a:spLocks/>
          </p:cNvSpPr>
          <p:nvPr/>
        </p:nvSpPr>
        <p:spPr bwMode="auto">
          <a:xfrm>
            <a:off x="7588250" y="541427"/>
            <a:ext cx="482917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7. </a:t>
            </a:r>
            <a:r>
              <a:rPr lang="es-ES" altLang="es-ES" sz="2200" b="1" dirty="0" err="1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KPIS</a:t>
            </a:r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Y OBJETIVOS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9BCB58AA-ED19-43D3-A791-6685D6F47CED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graphicFrame>
        <p:nvGraphicFramePr>
          <p:cNvPr id="24581" name="Group 5">
            <a:extLst>
              <a:ext uri="{FF2B5EF4-FFF2-40B4-BE49-F238E27FC236}">
                <a16:creationId xmlns:a16="http://schemas.microsoft.com/office/drawing/2014/main" id="{99F91C77-D250-43F1-B119-EBF0331D8698}"/>
              </a:ext>
            </a:extLst>
          </p:cNvPr>
          <p:cNvGraphicFramePr>
            <a:graphicFrameLocks noGrp="1"/>
          </p:cNvGraphicFramePr>
          <p:nvPr/>
        </p:nvGraphicFramePr>
        <p:xfrm>
          <a:off x="1122363" y="2392363"/>
          <a:ext cx="10763250" cy="4768852"/>
        </p:xfrm>
        <a:graphic>
          <a:graphicData uri="http://schemas.openxmlformats.org/drawingml/2006/table">
            <a:tbl>
              <a:tblPr/>
              <a:tblGrid>
                <a:gridCol w="1793875">
                  <a:extLst>
                    <a:ext uri="{9D8B030D-6E8A-4147-A177-3AD203B41FA5}">
                      <a16:colId xmlns:a16="http://schemas.microsoft.com/office/drawing/2014/main" val="1170237397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1297563999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64070666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3946597252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579388245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593115328"/>
                    </a:ext>
                  </a:extLst>
                </a:gridCol>
              </a:tblGrid>
              <a:tr h="11922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panose="020B0500000000000000" pitchFamily="34" charset="0"/>
                        <a:ea typeface="Helvetica Light" panose="020B0500000000000000" pitchFamily="34" charset="0"/>
                        <a:cs typeface="Helvetica Light" panose="020B0500000000000000" pitchFamily="34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Enero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Febrero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Marzo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Etc.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Objetivo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625312"/>
                  </a:ext>
                </a:extLst>
              </a:tr>
              <a:tr h="11922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Alcance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+5%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+7%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+9%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Etc.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+25 %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987107"/>
                  </a:ext>
                </a:extLst>
              </a:tr>
              <a:tr h="11922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Visitas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+7%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+11%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+12%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Etc.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+50%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11514"/>
                  </a:ext>
                </a:extLst>
              </a:tr>
              <a:tr h="11922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Ventas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+1%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+3%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+3%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Etc.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+20%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415463"/>
                  </a:ext>
                </a:extLst>
              </a:tr>
            </a:tbl>
          </a:graphicData>
        </a:graphic>
      </p:graphicFrame>
      <p:sp>
        <p:nvSpPr>
          <p:cNvPr id="24664" name="Rectangle 88">
            <a:extLst>
              <a:ext uri="{FF2B5EF4-FFF2-40B4-BE49-F238E27FC236}">
                <a16:creationId xmlns:a16="http://schemas.microsoft.com/office/drawing/2014/main" id="{C6CCD01E-C90D-484B-9E7E-421615B03E74}"/>
              </a:ext>
            </a:extLst>
          </p:cNvPr>
          <p:cNvSpPr>
            <a:spLocks/>
          </p:cNvSpPr>
          <p:nvPr/>
        </p:nvSpPr>
        <p:spPr bwMode="auto">
          <a:xfrm>
            <a:off x="4873625" y="8251825"/>
            <a:ext cx="3255963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>
                <a:solidFill>
                  <a:srgbClr val="232323"/>
                </a:solidFill>
              </a:rPr>
              <a:t>(cifras al azar, rellenar con los datos reales que calculas para tu proyecto, e ir monitorizándolos al menos una vez al mes)</a:t>
            </a:r>
          </a:p>
        </p:txBody>
      </p:sp>
      <p:sp>
        <p:nvSpPr>
          <p:cNvPr id="24665" name="Line 89">
            <a:extLst>
              <a:ext uri="{FF2B5EF4-FFF2-40B4-BE49-F238E27FC236}">
                <a16:creationId xmlns:a16="http://schemas.microsoft.com/office/drawing/2014/main" id="{6A156537-E036-4C63-B921-EACC600ECD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2400" y="7693025"/>
            <a:ext cx="0" cy="469900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F8604F96-3761-4A76-9B5C-DAF839C6374A}"/>
              </a:ext>
            </a:extLst>
          </p:cNvPr>
          <p:cNvSpPr>
            <a:spLocks/>
          </p:cNvSpPr>
          <p:nvPr/>
        </p:nvSpPr>
        <p:spPr bwMode="auto">
          <a:xfrm>
            <a:off x="4449763" y="4333062"/>
            <a:ext cx="4103687" cy="108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8. PLAN DE CONTINGENCIA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44F002-6144-4C46-A29C-67A58ED9C614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A2D4A929-2B4F-416C-B459-F8F522166EA0}"/>
              </a:ext>
            </a:extLst>
          </p:cNvPr>
          <p:cNvSpPr>
            <a:spLocks/>
          </p:cNvSpPr>
          <p:nvPr/>
        </p:nvSpPr>
        <p:spPr bwMode="auto">
          <a:xfrm>
            <a:off x="6105525" y="952500"/>
            <a:ext cx="6313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¿Y SI NO LLEGAMOS A OBJETIVOS?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2E848D5-5B2D-4C04-A2A1-B255680B26F2}"/>
              </a:ext>
            </a:extLst>
          </p:cNvPr>
          <p:cNvSpPr>
            <a:spLocks/>
          </p:cNvSpPr>
          <p:nvPr/>
        </p:nvSpPr>
        <p:spPr bwMode="auto">
          <a:xfrm>
            <a:off x="7613650" y="541427"/>
            <a:ext cx="482917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8. PLAN DE CONTINGENCIA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91CABF7D-3623-4386-8D73-E3D9C52A0477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graphicFrame>
        <p:nvGraphicFramePr>
          <p:cNvPr id="26629" name="Group 5">
            <a:extLst>
              <a:ext uri="{FF2B5EF4-FFF2-40B4-BE49-F238E27FC236}">
                <a16:creationId xmlns:a16="http://schemas.microsoft.com/office/drawing/2014/main" id="{C3FCE25B-5559-461B-B84C-B2583918E6AD}"/>
              </a:ext>
            </a:extLst>
          </p:cNvPr>
          <p:cNvGraphicFramePr>
            <a:graphicFrameLocks noGrp="1"/>
          </p:cNvGraphicFramePr>
          <p:nvPr/>
        </p:nvGraphicFramePr>
        <p:xfrm>
          <a:off x="1122363" y="2392363"/>
          <a:ext cx="10763250" cy="4768852"/>
        </p:xfrm>
        <a:graphic>
          <a:graphicData uri="http://schemas.openxmlformats.org/drawingml/2006/table">
            <a:tbl>
              <a:tblPr/>
              <a:tblGrid>
                <a:gridCol w="2152650">
                  <a:extLst>
                    <a:ext uri="{9D8B030D-6E8A-4147-A177-3AD203B41FA5}">
                      <a16:colId xmlns:a16="http://schemas.microsoft.com/office/drawing/2014/main" val="3663885873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449689316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1539128550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3772246070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3479242384"/>
                    </a:ext>
                  </a:extLst>
                </a:gridCol>
              </a:tblGrid>
              <a:tr h="11922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panose="020B0500000000000000" pitchFamily="34" charset="0"/>
                        <a:ea typeface="Helvetica Light" panose="020B0500000000000000" pitchFamily="34" charset="0"/>
                        <a:cs typeface="Helvetica Light" panose="020B0500000000000000" pitchFamily="34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Objetivos -75%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Objetivos -50%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Objetivos -25%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Etc.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085176"/>
                  </a:ext>
                </a:extLst>
              </a:tr>
              <a:tr h="11922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Alcance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43289"/>
                  </a:ext>
                </a:extLst>
              </a:tr>
              <a:tr h="11922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Visitas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75335"/>
                  </a:ext>
                </a:extLst>
              </a:tr>
              <a:tr h="1192213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Ventas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Acciones a realizar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605828"/>
                  </a:ext>
                </a:extLst>
              </a:tr>
            </a:tbl>
          </a:graphicData>
        </a:graphic>
      </p:graphicFrame>
      <p:sp>
        <p:nvSpPr>
          <p:cNvPr id="26699" name="Rectangle 75">
            <a:extLst>
              <a:ext uri="{FF2B5EF4-FFF2-40B4-BE49-F238E27FC236}">
                <a16:creationId xmlns:a16="http://schemas.microsoft.com/office/drawing/2014/main" id="{BA8315BA-EF26-4847-A2E7-321312EAD5D3}"/>
              </a:ext>
            </a:extLst>
          </p:cNvPr>
          <p:cNvSpPr>
            <a:spLocks/>
          </p:cNvSpPr>
          <p:nvPr/>
        </p:nvSpPr>
        <p:spPr bwMode="auto">
          <a:xfrm>
            <a:off x="4873625" y="8251825"/>
            <a:ext cx="3255963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>
                <a:solidFill>
                  <a:srgbClr val="232323"/>
                </a:solidFill>
              </a:rPr>
              <a:t>(indicar qué tipo de acciones y en qué plataformas vas a realizar si no estás consiguiendo los objetivos propuestos)</a:t>
            </a:r>
          </a:p>
        </p:txBody>
      </p:sp>
      <p:sp>
        <p:nvSpPr>
          <p:cNvPr id="26700" name="Line 76">
            <a:extLst>
              <a:ext uri="{FF2B5EF4-FFF2-40B4-BE49-F238E27FC236}">
                <a16:creationId xmlns:a16="http://schemas.microsoft.com/office/drawing/2014/main" id="{2685F2B8-2A5B-4BCF-951F-E68FA6430B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2400" y="7693025"/>
            <a:ext cx="0" cy="469900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43D058B5-D653-4AC2-AAAB-EBFD5C8618EB}"/>
              </a:ext>
            </a:extLst>
          </p:cNvPr>
          <p:cNvSpPr>
            <a:spLocks/>
          </p:cNvSpPr>
          <p:nvPr/>
        </p:nvSpPr>
        <p:spPr bwMode="auto">
          <a:xfrm>
            <a:off x="4449763" y="2931458"/>
            <a:ext cx="4103687" cy="59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¡MUCHA SUERTE!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F597134-C5DC-4312-B4E0-57F3E644F067}"/>
              </a:ext>
            </a:extLst>
          </p:cNvPr>
          <p:cNvSpPr>
            <a:spLocks/>
          </p:cNvSpPr>
          <p:nvPr/>
        </p:nvSpPr>
        <p:spPr bwMode="auto">
          <a:xfrm>
            <a:off x="4994783" y="6469738"/>
            <a:ext cx="3013646" cy="121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8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  <a:hlinkClick r:id="rId2"/>
              </a:rPr>
              <a:t>https://jonathanmarmol.com/</a:t>
            </a:r>
            <a:endParaRPr lang="es-ES" altLang="es-ES" sz="1800" dirty="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endParaRPr lang="es-ES" altLang="es-ES" sz="1800" dirty="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endParaRPr lang="es-ES" altLang="es-ES" sz="1800" dirty="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endParaRPr lang="es-ES" altLang="es-ES" sz="1800" dirty="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9C72E24-781E-4C0E-9EFC-F945D7187BF1}"/>
              </a:ext>
            </a:extLst>
          </p:cNvPr>
          <p:cNvSpPr>
            <a:spLocks/>
          </p:cNvSpPr>
          <p:nvPr/>
        </p:nvSpPr>
        <p:spPr bwMode="auto">
          <a:xfrm>
            <a:off x="4449763" y="3756958"/>
            <a:ext cx="4103687" cy="59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:)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6744B76D-AC57-4A47-A663-52143FEA950A}"/>
              </a:ext>
            </a:extLst>
          </p:cNvPr>
          <p:cNvSpPr>
            <a:spLocks/>
          </p:cNvSpPr>
          <p:nvPr/>
        </p:nvSpPr>
        <p:spPr bwMode="auto">
          <a:xfrm>
            <a:off x="4341813" y="5210850"/>
            <a:ext cx="4319587" cy="77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PERO, SI NECESITAS AYUDA…</a:t>
            </a:r>
          </a:p>
          <a:p>
            <a:r>
              <a:rPr lang="es-ES" altLang="es-ES" sz="22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CONTÁCTAME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604811B1-D630-437E-956A-C2704AEBCEF4}"/>
              </a:ext>
            </a:extLst>
          </p:cNvPr>
          <p:cNvSpPr>
            <a:spLocks/>
          </p:cNvSpPr>
          <p:nvPr/>
        </p:nvSpPr>
        <p:spPr bwMode="auto">
          <a:xfrm>
            <a:off x="6500813" y="952500"/>
            <a:ext cx="591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OFRECEMOS?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234458C-904E-4E16-A363-2105A7854ED3}"/>
              </a:ext>
            </a:extLst>
          </p:cNvPr>
          <p:cNvSpPr>
            <a:spLocks/>
          </p:cNvSpPr>
          <p:nvPr/>
        </p:nvSpPr>
        <p:spPr bwMode="auto">
          <a:xfrm>
            <a:off x="7613650" y="541427"/>
            <a:ext cx="482917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1. ANÁLISIS Y PUNTO DE PARTIDA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DCF877A-C6CE-4D6E-B67D-294623EC794F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1C22CB2-E7F7-4E26-AC60-E9E87E3524CC}"/>
              </a:ext>
            </a:extLst>
          </p:cNvPr>
          <p:cNvSpPr>
            <a:spLocks/>
          </p:cNvSpPr>
          <p:nvPr/>
        </p:nvSpPr>
        <p:spPr bwMode="auto">
          <a:xfrm>
            <a:off x="1414463" y="5930900"/>
            <a:ext cx="2660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ipsum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dolor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sit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amet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,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consectetur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adipiscing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elit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.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Fusce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facilisis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nisl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eget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rutrum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</a:t>
            </a:r>
            <a:r>
              <a:rPr lang="es-ES" altLang="es-ES" sz="1600" dirty="0" err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scelerisque</a:t>
            </a:r>
            <a:r>
              <a:rPr lang="es-ES" altLang="es-ES" sz="16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.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97DD2AE-5D1E-42F4-8DD4-6C3BAFC60090}"/>
              </a:ext>
            </a:extLst>
          </p:cNvPr>
          <p:cNvSpPr>
            <a:spLocks/>
          </p:cNvSpPr>
          <p:nvPr/>
        </p:nvSpPr>
        <p:spPr bwMode="auto">
          <a:xfrm>
            <a:off x="5572125" y="4994950"/>
            <a:ext cx="1851025" cy="77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SERVICIO DOS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B7D8AE2-36F2-4749-86EC-5F64B371EC13}"/>
              </a:ext>
            </a:extLst>
          </p:cNvPr>
          <p:cNvSpPr>
            <a:spLocks/>
          </p:cNvSpPr>
          <p:nvPr/>
        </p:nvSpPr>
        <p:spPr bwMode="auto">
          <a:xfrm>
            <a:off x="9324975" y="4994950"/>
            <a:ext cx="1851025" cy="77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SERVICIO TRES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71313C4A-4109-4C86-82F8-A2B132FF289A}"/>
              </a:ext>
            </a:extLst>
          </p:cNvPr>
          <p:cNvSpPr>
            <a:spLocks/>
          </p:cNvSpPr>
          <p:nvPr/>
        </p:nvSpPr>
        <p:spPr bwMode="auto">
          <a:xfrm>
            <a:off x="1819275" y="4994950"/>
            <a:ext cx="1851025" cy="77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SERVICIO UNO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7ADF3556-9178-4E3A-87E0-7BBC942E41C3}"/>
              </a:ext>
            </a:extLst>
          </p:cNvPr>
          <p:cNvSpPr>
            <a:spLocks/>
          </p:cNvSpPr>
          <p:nvPr/>
        </p:nvSpPr>
        <p:spPr bwMode="auto">
          <a:xfrm>
            <a:off x="5168900" y="5930900"/>
            <a:ext cx="26622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18AC2C8B-47B7-4B7B-8C26-14B045A60DE0}"/>
              </a:ext>
            </a:extLst>
          </p:cNvPr>
          <p:cNvSpPr>
            <a:spLocks/>
          </p:cNvSpPr>
          <p:nvPr/>
        </p:nvSpPr>
        <p:spPr bwMode="auto">
          <a:xfrm>
            <a:off x="8928100" y="5930900"/>
            <a:ext cx="2660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</p:txBody>
      </p:sp>
      <p:sp>
        <p:nvSpPr>
          <p:cNvPr id="5131" name="Oval 11">
            <a:extLst>
              <a:ext uri="{FF2B5EF4-FFF2-40B4-BE49-F238E27FC236}">
                <a16:creationId xmlns:a16="http://schemas.microsoft.com/office/drawing/2014/main" id="{149D7834-051D-4DDB-A095-90604A3866F0}"/>
              </a:ext>
            </a:extLst>
          </p:cNvPr>
          <p:cNvSpPr>
            <a:spLocks/>
          </p:cNvSpPr>
          <p:nvPr/>
        </p:nvSpPr>
        <p:spPr bwMode="auto">
          <a:xfrm>
            <a:off x="2109788" y="3289300"/>
            <a:ext cx="1270000" cy="1270000"/>
          </a:xfrm>
          <a:prstGeom prst="ellipse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800" tIns="50800" rIns="50800" bIns="50800" anchor="ctr"/>
          <a:lstStyle/>
          <a:p>
            <a:endParaRPr lang="es-ES" altLang="es-ES" sz="2400">
              <a:solidFill>
                <a:srgbClr val="FFFFFF"/>
              </a:solidFill>
            </a:endParaRP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A7197106-4278-405A-B214-28D428295319}"/>
              </a:ext>
            </a:extLst>
          </p:cNvPr>
          <p:cNvSpPr>
            <a:spLocks/>
          </p:cNvSpPr>
          <p:nvPr/>
        </p:nvSpPr>
        <p:spPr bwMode="auto">
          <a:xfrm>
            <a:off x="1819275" y="3703727"/>
            <a:ext cx="185102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1</a:t>
            </a:r>
          </a:p>
        </p:txBody>
      </p:sp>
      <p:sp>
        <p:nvSpPr>
          <p:cNvPr id="5133" name="Oval 13">
            <a:extLst>
              <a:ext uri="{FF2B5EF4-FFF2-40B4-BE49-F238E27FC236}">
                <a16:creationId xmlns:a16="http://schemas.microsoft.com/office/drawing/2014/main" id="{385170CC-65CF-4583-BF27-43C28B3244A2}"/>
              </a:ext>
            </a:extLst>
          </p:cNvPr>
          <p:cNvSpPr>
            <a:spLocks/>
          </p:cNvSpPr>
          <p:nvPr/>
        </p:nvSpPr>
        <p:spPr bwMode="auto">
          <a:xfrm>
            <a:off x="5867400" y="3289300"/>
            <a:ext cx="1270000" cy="1270000"/>
          </a:xfrm>
          <a:prstGeom prst="ellipse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800" tIns="50800" rIns="50800" bIns="50800" anchor="ctr"/>
          <a:lstStyle/>
          <a:p>
            <a:endParaRPr lang="es-ES" altLang="es-ES" sz="2400">
              <a:solidFill>
                <a:srgbClr val="FFFFFF"/>
              </a:solidFill>
            </a:endParaRPr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F0F4CC62-154F-484A-A868-DD0089EB24CA}"/>
              </a:ext>
            </a:extLst>
          </p:cNvPr>
          <p:cNvSpPr>
            <a:spLocks/>
          </p:cNvSpPr>
          <p:nvPr/>
        </p:nvSpPr>
        <p:spPr bwMode="auto">
          <a:xfrm>
            <a:off x="5575300" y="3703727"/>
            <a:ext cx="1852613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2</a:t>
            </a:r>
          </a:p>
        </p:txBody>
      </p:sp>
      <p:sp>
        <p:nvSpPr>
          <p:cNvPr id="5135" name="Oval 15">
            <a:extLst>
              <a:ext uri="{FF2B5EF4-FFF2-40B4-BE49-F238E27FC236}">
                <a16:creationId xmlns:a16="http://schemas.microsoft.com/office/drawing/2014/main" id="{C3AF2995-E91F-4E08-B0A6-93A50716655D}"/>
              </a:ext>
            </a:extLst>
          </p:cNvPr>
          <p:cNvSpPr>
            <a:spLocks/>
          </p:cNvSpPr>
          <p:nvPr/>
        </p:nvSpPr>
        <p:spPr bwMode="auto">
          <a:xfrm>
            <a:off x="9615488" y="3289300"/>
            <a:ext cx="1270000" cy="1270000"/>
          </a:xfrm>
          <a:prstGeom prst="ellipse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800" tIns="50800" rIns="50800" bIns="50800" anchor="ctr"/>
          <a:lstStyle/>
          <a:p>
            <a:endParaRPr lang="es-ES" altLang="es-ES" sz="2400">
              <a:solidFill>
                <a:srgbClr val="FFFFFF"/>
              </a:solidFill>
            </a:endParaRPr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4FEB8E07-7A3E-479C-9196-98F7226D5620}"/>
              </a:ext>
            </a:extLst>
          </p:cNvPr>
          <p:cNvSpPr>
            <a:spLocks/>
          </p:cNvSpPr>
          <p:nvPr/>
        </p:nvSpPr>
        <p:spPr bwMode="auto">
          <a:xfrm>
            <a:off x="9324975" y="3703727"/>
            <a:ext cx="185102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3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87D0625A-6E08-4884-B334-0C94136D60F4}"/>
              </a:ext>
            </a:extLst>
          </p:cNvPr>
          <p:cNvSpPr>
            <a:spLocks/>
          </p:cNvSpPr>
          <p:nvPr/>
        </p:nvSpPr>
        <p:spPr bwMode="auto">
          <a:xfrm>
            <a:off x="6500813" y="952500"/>
            <a:ext cx="591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¿CUÁL ES NUESTRO PÚBLICO OBJETIVO?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F8D041ED-FDDE-4D8E-98B5-F22E85A028FF}"/>
              </a:ext>
            </a:extLst>
          </p:cNvPr>
          <p:cNvSpPr>
            <a:spLocks/>
          </p:cNvSpPr>
          <p:nvPr/>
        </p:nvSpPr>
        <p:spPr bwMode="auto">
          <a:xfrm>
            <a:off x="7613650" y="541427"/>
            <a:ext cx="482917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1. ANÁLISIS Y PUNTO DE PARTIDA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4FB9F4C-3C4E-4F24-A235-E8F16D7D40FB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3BED6A71-9847-4495-B26D-6E62F4A39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2625" y="1703388"/>
            <a:ext cx="10069513" cy="1007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Rectangle 6">
            <a:extLst>
              <a:ext uri="{FF2B5EF4-FFF2-40B4-BE49-F238E27FC236}">
                <a16:creationId xmlns:a16="http://schemas.microsoft.com/office/drawing/2014/main" id="{0BDFDB33-CB10-48C1-9C61-5F17A55835BF}"/>
              </a:ext>
            </a:extLst>
          </p:cNvPr>
          <p:cNvSpPr>
            <a:spLocks/>
          </p:cNvSpPr>
          <p:nvPr/>
        </p:nvSpPr>
        <p:spPr bwMode="auto">
          <a:xfrm>
            <a:off x="3421063" y="2252663"/>
            <a:ext cx="8594725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Nombre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|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Edad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Estado civil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|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Educación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Condición laboral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|</a:t>
            </a:r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                          Ingresos anuales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Conducta online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  <a:p>
            <a:pPr algn="l"/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Conducta laboral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  <a:p>
            <a:pPr algn="l"/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Relación con nuestra compañía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  <a:p>
            <a:pPr algn="l"/>
            <a:endParaRPr lang="es-ES" altLang="es-ES" sz="16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intereses tiene?</a:t>
            </a: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  <a:endParaRPr lang="es-ES" altLang="es-ES" sz="1600" b="1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endParaRPr lang="es-ES" altLang="es-ES" sz="16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desea o a qué aspira?</a:t>
            </a:r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6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Lorem ipsum dolor sit amet, consectetur adipiscing elit. Fusce facilisis nisl eget rutrum scelerisque.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050EAF2-61C7-4F12-A690-EA680E43B1F5}"/>
              </a:ext>
            </a:extLst>
          </p:cNvPr>
          <p:cNvSpPr>
            <a:spLocks/>
          </p:cNvSpPr>
          <p:nvPr/>
        </p:nvSpPr>
        <p:spPr bwMode="auto">
          <a:xfrm>
            <a:off x="3406775" y="1725702"/>
            <a:ext cx="4624388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2200" b="1" dirty="0" err="1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BUYER</a:t>
            </a:r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 PERSONA 1</a:t>
            </a: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4C5CBA39-C244-48D9-BE4C-07F9DC7F6966}"/>
              </a:ext>
            </a:extLst>
          </p:cNvPr>
          <p:cNvSpPr>
            <a:spLocks/>
          </p:cNvSpPr>
          <p:nvPr/>
        </p:nvSpPr>
        <p:spPr bwMode="auto">
          <a:xfrm>
            <a:off x="6091238" y="8826500"/>
            <a:ext cx="32543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>
                <a:solidFill>
                  <a:srgbClr val="232323"/>
                </a:solidFill>
              </a:rPr>
              <a:t>(intentar desarrollar en profundidad)</a:t>
            </a:r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FA1CE52E-7D2C-4725-9697-026C1B3648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18425" y="8413750"/>
            <a:ext cx="0" cy="381000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5B7131A3-FCAA-4685-8AB9-8CA342003959}"/>
              </a:ext>
            </a:extLst>
          </p:cNvPr>
          <p:cNvSpPr>
            <a:spLocks/>
          </p:cNvSpPr>
          <p:nvPr/>
        </p:nvSpPr>
        <p:spPr bwMode="auto">
          <a:xfrm>
            <a:off x="6105525" y="952500"/>
            <a:ext cx="6313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HEMOS HECHO HASTA AHORA EN INTERNET?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F3EA39A8-B078-498D-A550-5339C4258454}"/>
              </a:ext>
            </a:extLst>
          </p:cNvPr>
          <p:cNvSpPr>
            <a:spLocks/>
          </p:cNvSpPr>
          <p:nvPr/>
        </p:nvSpPr>
        <p:spPr bwMode="auto">
          <a:xfrm>
            <a:off x="7613650" y="541427"/>
            <a:ext cx="482917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1. ANÁLISIS Y PUNTO DE PARTIDA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FED400F-EFAE-4AC3-9F30-E57D3BDB951E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86237BB-DE82-4792-93C8-363714900416}"/>
              </a:ext>
            </a:extLst>
          </p:cNvPr>
          <p:cNvSpPr>
            <a:spLocks/>
          </p:cNvSpPr>
          <p:nvPr/>
        </p:nvSpPr>
        <p:spPr bwMode="auto">
          <a:xfrm>
            <a:off x="1249363" y="2435225"/>
            <a:ext cx="85947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Acciones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Resultados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EA66D063-8306-4D63-BD0E-22EAAFEC6E11}"/>
              </a:ext>
            </a:extLst>
          </p:cNvPr>
          <p:cNvSpPr>
            <a:spLocks/>
          </p:cNvSpPr>
          <p:nvPr/>
        </p:nvSpPr>
        <p:spPr bwMode="auto">
          <a:xfrm>
            <a:off x="1235075" y="1820952"/>
            <a:ext cx="4624388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PÁGINA WEB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F22A39A3-FD92-4203-A277-559672B27F52}"/>
              </a:ext>
            </a:extLst>
          </p:cNvPr>
          <p:cNvSpPr>
            <a:spLocks/>
          </p:cNvSpPr>
          <p:nvPr/>
        </p:nvSpPr>
        <p:spPr bwMode="auto">
          <a:xfrm>
            <a:off x="1255713" y="4132263"/>
            <a:ext cx="85947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Acciones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Resultados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7B63A38B-A2B7-4C38-84C2-DBE580FDA5B0}"/>
              </a:ext>
            </a:extLst>
          </p:cNvPr>
          <p:cNvSpPr>
            <a:spLocks/>
          </p:cNvSpPr>
          <p:nvPr/>
        </p:nvSpPr>
        <p:spPr bwMode="auto">
          <a:xfrm>
            <a:off x="1241425" y="3517990"/>
            <a:ext cx="4624388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REDES SOCIALES</a:t>
            </a: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1D7F7A21-6324-4E44-A50A-515406319479}"/>
              </a:ext>
            </a:extLst>
          </p:cNvPr>
          <p:cNvSpPr>
            <a:spLocks/>
          </p:cNvSpPr>
          <p:nvPr/>
        </p:nvSpPr>
        <p:spPr bwMode="auto">
          <a:xfrm>
            <a:off x="1255713" y="5829300"/>
            <a:ext cx="85947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Acciones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Resultados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E47F2E66-4206-49B6-AF8A-3C1999CA0101}"/>
              </a:ext>
            </a:extLst>
          </p:cNvPr>
          <p:cNvSpPr>
            <a:spLocks/>
          </p:cNvSpPr>
          <p:nvPr/>
        </p:nvSpPr>
        <p:spPr bwMode="auto">
          <a:xfrm>
            <a:off x="1241425" y="5215027"/>
            <a:ext cx="4624388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EMAIL MARKETING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E4C835AA-90EE-42C0-AD0D-BED63BD2563E}"/>
              </a:ext>
            </a:extLst>
          </p:cNvPr>
          <p:cNvSpPr>
            <a:spLocks/>
          </p:cNvSpPr>
          <p:nvPr/>
        </p:nvSpPr>
        <p:spPr bwMode="auto">
          <a:xfrm>
            <a:off x="1255713" y="7526338"/>
            <a:ext cx="85947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Acciones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Resultados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xxx</a:t>
            </a:r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06AC51D3-F8B4-44BE-834E-597789683BB6}"/>
              </a:ext>
            </a:extLst>
          </p:cNvPr>
          <p:cNvSpPr>
            <a:spLocks/>
          </p:cNvSpPr>
          <p:nvPr/>
        </p:nvSpPr>
        <p:spPr bwMode="auto">
          <a:xfrm>
            <a:off x="1241425" y="6912065"/>
            <a:ext cx="4624388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CAMPAÑAS ONLINE Y OTROS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67ADBFF7-02FF-4B25-84FF-8E1E4AAA3E92}"/>
              </a:ext>
            </a:extLst>
          </p:cNvPr>
          <p:cNvSpPr>
            <a:spLocks/>
          </p:cNvSpPr>
          <p:nvPr/>
        </p:nvSpPr>
        <p:spPr bwMode="auto">
          <a:xfrm>
            <a:off x="6500813" y="952500"/>
            <a:ext cx="591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¿EN QUÉ MEDIDA SE ESTÁ PREPARADO?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F786B3B-9793-44CA-8284-66BAB7486153}"/>
              </a:ext>
            </a:extLst>
          </p:cNvPr>
          <p:cNvSpPr>
            <a:spLocks/>
          </p:cNvSpPr>
          <p:nvPr/>
        </p:nvSpPr>
        <p:spPr bwMode="auto">
          <a:xfrm>
            <a:off x="7575550" y="541427"/>
            <a:ext cx="482917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1. ANÁLISIS Y PUNTO DE PARTIDA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98DD834C-A6BF-4166-972A-623B42F6F010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35814304-82EE-4072-B787-9012D98F0BA5}"/>
              </a:ext>
            </a:extLst>
          </p:cNvPr>
          <p:cNvSpPr>
            <a:spLocks/>
          </p:cNvSpPr>
          <p:nvPr/>
        </p:nvSpPr>
        <p:spPr bwMode="auto">
          <a:xfrm>
            <a:off x="8178800" y="3106738"/>
            <a:ext cx="2563813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Poner todo lo que veamos relevante sobre nuestra web:</a:t>
            </a:r>
          </a:p>
          <a:p>
            <a:pPr algn="l"/>
            <a:endParaRPr lang="es-ES" altLang="es-ES" sz="1800" b="1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CTAs, si es responsive, si está optimizada para SEO, etc.</a:t>
            </a:r>
          </a:p>
          <a:p>
            <a:pPr algn="l"/>
            <a:endParaRPr lang="es-ES" altLang="es-ES" sz="1800">
              <a:solidFill>
                <a:srgbClr val="232323"/>
              </a:solidFill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algn="l"/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Añadir cuantas diapositivas necesitemos con capturas de cada pantalla en concreto,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31518702-AA47-420F-8925-66590DF7F7D0}"/>
              </a:ext>
            </a:extLst>
          </p:cNvPr>
          <p:cNvSpPr>
            <a:spLocks/>
          </p:cNvSpPr>
          <p:nvPr/>
        </p:nvSpPr>
        <p:spPr bwMode="auto">
          <a:xfrm>
            <a:off x="8164513" y="2471827"/>
            <a:ext cx="2592387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A DESTACAR: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AAE7FFC2-C563-41FC-B16F-AF04D28A9A39}"/>
              </a:ext>
            </a:extLst>
          </p:cNvPr>
          <p:cNvSpPr>
            <a:spLocks/>
          </p:cNvSpPr>
          <p:nvPr/>
        </p:nvSpPr>
        <p:spPr bwMode="auto">
          <a:xfrm>
            <a:off x="8337550" y="7981196"/>
            <a:ext cx="3254375" cy="28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200" dirty="0">
                <a:solidFill>
                  <a:srgbClr val="232323"/>
                </a:solidFill>
              </a:rPr>
              <a:t>(poner capturas de tu web)</a:t>
            </a:r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0D72F3D2-F5A5-497E-A9D8-3EC2575811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81925" y="7467600"/>
            <a:ext cx="427038" cy="428625"/>
          </a:xfrm>
          <a:prstGeom prst="line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endParaRPr lang="es-ES" altLang="es-ES" sz="120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8DCA1A38-494F-4FD4-98F1-C633F6B23A82}"/>
              </a:ext>
            </a:extLst>
          </p:cNvPr>
          <p:cNvSpPr>
            <a:spLocks/>
          </p:cNvSpPr>
          <p:nvPr/>
        </p:nvSpPr>
        <p:spPr bwMode="auto">
          <a:xfrm>
            <a:off x="6500813" y="952500"/>
            <a:ext cx="591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¿CÓMO SE HABLA DE NOSOTROS?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B67561F-D6EA-48CF-9C5A-053735C97115}"/>
              </a:ext>
            </a:extLst>
          </p:cNvPr>
          <p:cNvSpPr>
            <a:spLocks/>
          </p:cNvSpPr>
          <p:nvPr/>
        </p:nvSpPr>
        <p:spPr bwMode="auto">
          <a:xfrm>
            <a:off x="7613650" y="541427"/>
            <a:ext cx="482917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1. ANÁLISIS Y PUNTO DE PARTIDA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7D869F5-8C79-4ECC-8F06-E1B6BCB94713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graphicFrame>
        <p:nvGraphicFramePr>
          <p:cNvPr id="9223" name="Object 7">
            <a:extLst>
              <a:ext uri="{FF2B5EF4-FFF2-40B4-BE49-F238E27FC236}">
                <a16:creationId xmlns:a16="http://schemas.microsoft.com/office/drawing/2014/main" id="{8FBA12F6-5A56-46A3-8A7A-A7769FA9D7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18475" y="2185988"/>
          <a:ext cx="35306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Chart" r:id="rId3" imgW="0" imgH="0" progId="MSGraph.Chart.8">
                  <p:embed/>
                </p:oleObj>
              </mc:Choice>
              <mc:Fallback>
                <p:oleObj name="Chart" r:id="rId3" imgW="0" imgH="0" progId="MSGraph.Chart.8">
                  <p:embed/>
                  <p:pic>
                    <p:nvPicPr>
                      <p:cNvPr id="0" name="Object 7"/>
                      <p:cNvPicPr>
                        <a:picLocks noChangeAspect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8475" y="2185988"/>
                        <a:ext cx="3530600" cy="353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>
            <a:extLst>
              <a:ext uri="{FF2B5EF4-FFF2-40B4-BE49-F238E27FC236}">
                <a16:creationId xmlns:a16="http://schemas.microsoft.com/office/drawing/2014/main" id="{4894C0F0-B7B8-4467-8346-074A931EC451}"/>
              </a:ext>
            </a:extLst>
          </p:cNvPr>
          <p:cNvSpPr>
            <a:spLocks/>
          </p:cNvSpPr>
          <p:nvPr/>
        </p:nvSpPr>
        <p:spPr bwMode="auto">
          <a:xfrm>
            <a:off x="1179513" y="2271713"/>
            <a:ext cx="226853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Positivos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12%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Neutros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60%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Negativos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5%</a:t>
            </a:r>
          </a:p>
          <a:p>
            <a:pPr algn="l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NS/NC</a:t>
            </a:r>
            <a:r>
              <a:rPr lang="es-ES" altLang="es-ES" sz="180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24%</a:t>
            </a:r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9927AD87-5D6C-4B70-A9E0-79E73A868621}"/>
              </a:ext>
            </a:extLst>
          </p:cNvPr>
          <p:cNvSpPr>
            <a:spLocks/>
          </p:cNvSpPr>
          <p:nvPr/>
        </p:nvSpPr>
        <p:spPr bwMode="auto">
          <a:xfrm>
            <a:off x="1165225" y="1738402"/>
            <a:ext cx="4624388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COMENTARIOS ONLINE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AB6CD44-ABDC-48DE-A45A-C8865FCB1403}"/>
              </a:ext>
            </a:extLst>
          </p:cNvPr>
          <p:cNvSpPr>
            <a:spLocks/>
          </p:cNvSpPr>
          <p:nvPr/>
        </p:nvSpPr>
        <p:spPr bwMode="auto">
          <a:xfrm>
            <a:off x="1165225" y="5777002"/>
            <a:ext cx="4624388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EJEMPLOS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1FA19A9-2625-4603-ADAA-6324D3B1E9CC}"/>
              </a:ext>
            </a:extLst>
          </p:cNvPr>
          <p:cNvSpPr>
            <a:spLocks/>
          </p:cNvSpPr>
          <p:nvPr/>
        </p:nvSpPr>
        <p:spPr bwMode="auto">
          <a:xfrm>
            <a:off x="1231900" y="6483350"/>
            <a:ext cx="696913" cy="696913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50800" tIns="50800" rIns="50800" bIns="50800" anchor="ctr"/>
          <a:lstStyle/>
          <a:p>
            <a:endParaRPr lang="es-ES" altLang="es-ES" sz="2400">
              <a:solidFill>
                <a:srgbClr val="FFFFFF"/>
              </a:solidFill>
            </a:endParaRPr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D0713A9-3C15-4784-97D3-49C9B5E26BD1}"/>
              </a:ext>
            </a:extLst>
          </p:cNvPr>
          <p:cNvSpPr>
            <a:spLocks/>
          </p:cNvSpPr>
          <p:nvPr/>
        </p:nvSpPr>
        <p:spPr bwMode="auto">
          <a:xfrm>
            <a:off x="1231900" y="7508875"/>
            <a:ext cx="696913" cy="696913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50800" tIns="50800" rIns="50800" bIns="50800" anchor="ctr"/>
          <a:lstStyle/>
          <a:p>
            <a:endParaRPr lang="es-ES" altLang="es-ES" sz="2400">
              <a:solidFill>
                <a:srgbClr val="FFFFFF"/>
              </a:solidFill>
            </a:endParaRPr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FACB061B-63F4-45C2-A21E-A98230DAAFDC}"/>
              </a:ext>
            </a:extLst>
          </p:cNvPr>
          <p:cNvSpPr>
            <a:spLocks/>
          </p:cNvSpPr>
          <p:nvPr/>
        </p:nvSpPr>
        <p:spPr bwMode="auto">
          <a:xfrm>
            <a:off x="1179513" y="4411663"/>
            <a:ext cx="2268537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18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Twitter</a:t>
            </a:r>
            <a:r>
              <a:rPr lang="es-ES" altLang="es-ES" sz="18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65%</a:t>
            </a:r>
          </a:p>
          <a:p>
            <a:pPr algn="l"/>
            <a:r>
              <a:rPr lang="es-ES" altLang="es-ES" sz="18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Foros</a:t>
            </a:r>
            <a:r>
              <a:rPr lang="es-ES" altLang="es-ES" sz="18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30%</a:t>
            </a:r>
          </a:p>
          <a:p>
            <a:pPr algn="l"/>
            <a:r>
              <a:rPr lang="es-ES" altLang="es-ES" sz="18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Otros</a:t>
            </a:r>
            <a:r>
              <a:rPr lang="es-ES" altLang="es-ES" sz="1800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: 5%</a:t>
            </a:r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8908C060-814D-4874-9E23-A951DB3C190A}"/>
              </a:ext>
            </a:extLst>
          </p:cNvPr>
          <p:cNvSpPr>
            <a:spLocks/>
          </p:cNvSpPr>
          <p:nvPr/>
        </p:nvSpPr>
        <p:spPr bwMode="auto">
          <a:xfrm>
            <a:off x="1165225" y="3857715"/>
            <a:ext cx="4624388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l"/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PLATAFORMAS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92B3CFF-6BD8-4D31-AA4A-25B5C9388D13}"/>
              </a:ext>
            </a:extLst>
          </p:cNvPr>
          <p:cNvSpPr txBox="1"/>
          <p:nvPr/>
        </p:nvSpPr>
        <p:spPr>
          <a:xfrm>
            <a:off x="2052734" y="6617073"/>
            <a:ext cx="6265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400" dirty="0">
                <a:latin typeface="Helvetica" pitchFamily="2" charset="0"/>
              </a:rPr>
              <a:t>Genial estuve en “tu negocio” y me atendieron de la mejor manera no sabría como agradecerles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2285E28-DCC0-457D-A644-040FE4B2EFD3}"/>
              </a:ext>
            </a:extLst>
          </p:cNvPr>
          <p:cNvSpPr txBox="1"/>
          <p:nvPr/>
        </p:nvSpPr>
        <p:spPr>
          <a:xfrm>
            <a:off x="2003650" y="7700962"/>
            <a:ext cx="6294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400" dirty="0">
                <a:latin typeface="Helvetica" pitchFamily="2" charset="0"/>
              </a:rPr>
              <a:t>Recibí la correcta atención cuando se me presentó un problema gracias a las chicas y a la empresa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C40DCDF-6E09-4D10-95BC-28C4D4C8CEEF}"/>
              </a:ext>
            </a:extLst>
          </p:cNvPr>
          <p:cNvSpPr>
            <a:spLocks/>
          </p:cNvSpPr>
          <p:nvPr/>
        </p:nvSpPr>
        <p:spPr bwMode="auto">
          <a:xfrm>
            <a:off x="6500813" y="952500"/>
            <a:ext cx="591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pPr algn="r"/>
            <a:r>
              <a:rPr lang="es-ES" altLang="es-ES" sz="1800" b="1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¿QUÉ HACE LA COMPETENCIA?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694EB21-2A44-4C8B-ADA5-0A217B2183EF}"/>
              </a:ext>
            </a:extLst>
          </p:cNvPr>
          <p:cNvSpPr>
            <a:spLocks/>
          </p:cNvSpPr>
          <p:nvPr/>
        </p:nvSpPr>
        <p:spPr bwMode="auto">
          <a:xfrm>
            <a:off x="7613650" y="541427"/>
            <a:ext cx="4829175" cy="4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2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1. ANÁLISIS Y PUNTO DE PARTIDA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D6CAC3D-AEE0-4AEB-BF13-DEE1D303240B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  <p:graphicFrame>
        <p:nvGraphicFramePr>
          <p:cNvPr id="10245" name="Group 5">
            <a:extLst>
              <a:ext uri="{FF2B5EF4-FFF2-40B4-BE49-F238E27FC236}">
                <a16:creationId xmlns:a16="http://schemas.microsoft.com/office/drawing/2014/main" id="{8E5FA9FD-5227-489D-928E-B65F416CB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96215"/>
              </p:ext>
            </p:extLst>
          </p:nvPr>
        </p:nvGraphicFramePr>
        <p:xfrm>
          <a:off x="1122363" y="2392363"/>
          <a:ext cx="10756900" cy="4770440"/>
        </p:xfrm>
        <a:graphic>
          <a:graphicData uri="http://schemas.openxmlformats.org/drawingml/2006/table">
            <a:tbl>
              <a:tblPr/>
              <a:tblGrid>
                <a:gridCol w="2689225">
                  <a:extLst>
                    <a:ext uri="{9D8B030D-6E8A-4147-A177-3AD203B41FA5}">
                      <a16:colId xmlns:a16="http://schemas.microsoft.com/office/drawing/2014/main" val="1450602909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2279831696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3293267614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4252391207"/>
                    </a:ext>
                  </a:extLst>
                </a:gridCol>
              </a:tblGrid>
              <a:tr h="95408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panose="020B0500000000000000" pitchFamily="34" charset="0"/>
                        <a:ea typeface="Helvetica Light" panose="020B0500000000000000" pitchFamily="34" charset="0"/>
                        <a:cs typeface="Helvetica Light" panose="020B0500000000000000" pitchFamily="34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Competencia 1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Competencia 2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Competencia 3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9238"/>
                  </a:ext>
                </a:extLst>
              </a:tr>
              <a:tr h="95408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Web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215994"/>
                  </a:ext>
                </a:extLst>
              </a:tr>
              <a:tr h="95408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Facebook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338635"/>
                  </a:ext>
                </a:extLst>
              </a:tr>
              <a:tr h="95408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Mailing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Sí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No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03259"/>
                  </a:ext>
                </a:extLst>
              </a:tr>
              <a:tr h="954088"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Helvetica" pitchFamily="2" charset="0"/>
                          <a:cs typeface="Helvetica" pitchFamily="2" charset="0"/>
                          <a:sym typeface="Helvetica" pitchFamily="2" charset="0"/>
                        </a:rPr>
                        <a:t>Etc.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X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X</a:t>
                      </a:r>
                      <a:endParaRPr kumimoji="0" lang="es-ES" altLang="es-E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1pPr>
                      <a:lvl2pPr marL="889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2pPr>
                      <a:lvl3pPr marL="1333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3pPr>
                      <a:lvl4pPr marL="17780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4pPr>
                      <a:lvl5pPr marL="2222500" indent="-444500" algn="l">
                        <a:spcBef>
                          <a:spcPts val="4200"/>
                        </a:spcBef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5pPr>
                      <a:lvl6pPr marL="26797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6pPr>
                      <a:lvl7pPr marL="31369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7pPr>
                      <a:lvl8pPr marL="35941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8pPr>
                      <a:lvl9pPr marL="4051300" indent="-44450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75000"/>
                        <a:defRPr sz="3200">
                          <a:solidFill>
                            <a:srgbClr val="000000"/>
                          </a:solidFill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panose="020B0500000000000000" pitchFamily="34" charset="0"/>
                          <a:ea typeface="Helvetica Light" panose="020B0500000000000000" pitchFamily="34" charset="0"/>
                          <a:cs typeface="Helvetica Light" panose="020B0500000000000000" pitchFamily="34" charset="0"/>
                          <a:sym typeface="Helvetica Light" panose="020B0500000000000000" pitchFamily="34" charset="0"/>
                        </a:rPr>
                        <a:t>X</a:t>
                      </a:r>
                      <a:endParaRPr kumimoji="0" lang="es-ES" alt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panose="020B0500000000000000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B8B8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06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77195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C129AC01-A8DB-4F5B-BC10-29F6FF2A5F93}"/>
              </a:ext>
            </a:extLst>
          </p:cNvPr>
          <p:cNvSpPr>
            <a:spLocks/>
          </p:cNvSpPr>
          <p:nvPr/>
        </p:nvSpPr>
        <p:spPr bwMode="auto">
          <a:xfrm>
            <a:off x="4449763" y="4579282"/>
            <a:ext cx="4103687" cy="59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3200" b="1" dirty="0">
                <a:solidFill>
                  <a:srgbClr val="195CDF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2. OBJETIVOS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43A9776-9F69-4DB4-BD24-8D744DAF749B}"/>
              </a:ext>
            </a:extLst>
          </p:cNvPr>
          <p:cNvSpPr>
            <a:spLocks/>
          </p:cNvSpPr>
          <p:nvPr/>
        </p:nvSpPr>
        <p:spPr bwMode="auto">
          <a:xfrm>
            <a:off x="9374485" y="9111982"/>
            <a:ext cx="2564805" cy="31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1pPr>
            <a:lvl2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2pPr>
            <a:lvl3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3pPr>
            <a:lvl4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4pPr>
            <a:lvl5pPr defTabSz="825500"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5pPr>
            <a:lvl6pPr marL="4572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6pPr>
            <a:lvl7pPr marL="9144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7pPr>
            <a:lvl8pPr marL="13716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8pPr>
            <a:lvl9pPr marL="1828800" indent="914400" algn="ctr" defTabSz="8255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panose="020B0500000000000000" pitchFamily="34" charset="0"/>
                <a:ea typeface="Helvetica Light" panose="020B0500000000000000" pitchFamily="34" charset="0"/>
                <a:cs typeface="Helvetica Light" panose="020B0500000000000000" pitchFamily="34" charset="0"/>
                <a:sym typeface="Helvetica Light" panose="020B0500000000000000" pitchFamily="34" charset="0"/>
              </a:defRPr>
            </a:lvl9pPr>
          </a:lstStyle>
          <a:p>
            <a:r>
              <a:rPr lang="es-ES" altLang="es-ES" sz="1400" b="1" dirty="0">
                <a:solidFill>
                  <a:srgbClr val="232323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https://jonathanmarmol.com/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E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panose="020B0500000000000000" pitchFamily="34" charset="0"/>
            <a:ea typeface="Helvetica Light" panose="020B0500000000000000" pitchFamily="34" charset="0"/>
            <a:cs typeface="Helvetica Light" panose="020B0500000000000000" pitchFamily="34" charset="0"/>
            <a:sym typeface="Helvetica Light" panose="020B0500000000000000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E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panose="020B0500000000000000" pitchFamily="34" charset="0"/>
            <a:ea typeface="Helvetica Light" panose="020B0500000000000000" pitchFamily="34" charset="0"/>
            <a:cs typeface="Helvetica Light" panose="020B0500000000000000" pitchFamily="34" charset="0"/>
            <a:sym typeface="Helvetica Light" panose="020B0500000000000000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1564</Words>
  <Application>Microsoft Office PowerPoint</Application>
  <PresentationFormat>Personalizado</PresentationFormat>
  <Paragraphs>337</Paragraphs>
  <Slides>25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Helvetica Light</vt:lpstr>
      <vt:lpstr>Lucida Grande</vt:lpstr>
      <vt:lpstr>Helvetica</vt:lpstr>
      <vt:lpstr>+mn-lt</vt:lpstr>
      <vt:lpstr>+mn-ea</vt:lpstr>
      <vt:lpstr>White</vt:lpstr>
      <vt:lpstr>Microsoft Graph Chart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MARMOL</dc:creator>
  <cp:lastModifiedBy>FAMILIA MARMOL</cp:lastModifiedBy>
  <cp:revision>3</cp:revision>
  <dcterms:modified xsi:type="dcterms:W3CDTF">2022-05-12T03:36:53Z</dcterms:modified>
</cp:coreProperties>
</file>